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70" r:id="rId2"/>
    <p:sldId id="271" r:id="rId3"/>
  </p:sldIdLst>
  <p:sldSz cx="43195875" cy="32397700"/>
  <p:notesSz cx="9144000" cy="6858000"/>
  <p:defaultTextStyle>
    <a:defPPr>
      <a:defRPr lang="en-US"/>
    </a:defPPr>
    <a:lvl1pPr algn="l" defTabSz="4317112" rtl="0" fontAlgn="base">
      <a:spcBef>
        <a:spcPct val="0"/>
      </a:spcBef>
      <a:spcAft>
        <a:spcPct val="0"/>
      </a:spcAft>
      <a:defRPr sz="8499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2158556" indent="-1701450" algn="l" defTabSz="4317112" rtl="0" fontAlgn="base">
      <a:spcBef>
        <a:spcPct val="0"/>
      </a:spcBef>
      <a:spcAft>
        <a:spcPct val="0"/>
      </a:spcAft>
      <a:defRPr sz="8499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4317112" indent="-3402902" algn="l" defTabSz="4317112" rtl="0" fontAlgn="base">
      <a:spcBef>
        <a:spcPct val="0"/>
      </a:spcBef>
      <a:spcAft>
        <a:spcPct val="0"/>
      </a:spcAft>
      <a:defRPr sz="8499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6477256" indent="-5105939" algn="l" defTabSz="4317112" rtl="0" fontAlgn="base">
      <a:spcBef>
        <a:spcPct val="0"/>
      </a:spcBef>
      <a:spcAft>
        <a:spcPct val="0"/>
      </a:spcAft>
      <a:defRPr sz="8499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8635812" indent="-6807389" algn="l" defTabSz="4317112" rtl="0" fontAlgn="base">
      <a:spcBef>
        <a:spcPct val="0"/>
      </a:spcBef>
      <a:spcAft>
        <a:spcPct val="0"/>
      </a:spcAft>
      <a:defRPr sz="8499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5529" algn="l" defTabSz="914212" rtl="0" eaLnBrk="1" latinLnBrk="0" hangingPunct="1">
      <a:defRPr sz="8499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2636" algn="l" defTabSz="914212" rtl="0" eaLnBrk="1" latinLnBrk="0" hangingPunct="1">
      <a:defRPr sz="8499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199742" algn="l" defTabSz="914212" rtl="0" eaLnBrk="1" latinLnBrk="0" hangingPunct="1">
      <a:defRPr sz="8499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6848" algn="l" defTabSz="914212" rtl="0" eaLnBrk="1" latinLnBrk="0" hangingPunct="1">
      <a:defRPr sz="8499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04" userDrawn="1">
          <p15:clr>
            <a:srgbClr val="A4A3A4"/>
          </p15:clr>
        </p15:guide>
        <p15:guide id="2" pos="134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B647E"/>
    <a:srgbClr val="C11C84"/>
    <a:srgbClr val="F19CAC"/>
    <a:srgbClr val="FFADFF"/>
    <a:srgbClr val="C01D58"/>
    <a:srgbClr val="005B96"/>
    <a:srgbClr val="EA647E"/>
    <a:srgbClr val="FAC6D1"/>
    <a:srgbClr val="E92E72"/>
    <a:srgbClr val="62AD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23C1F9-E857-5F43-9F65-745863B824FA}" v="1" dt="2024-03-27T13:36:24.2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27"/>
    <p:restoredTop sz="96327"/>
  </p:normalViewPr>
  <p:slideViewPr>
    <p:cSldViewPr>
      <p:cViewPr varScale="1">
        <p:scale>
          <a:sx n="25" d="100"/>
          <a:sy n="25" d="100"/>
        </p:scale>
        <p:origin x="200" y="200"/>
      </p:cViewPr>
      <p:guideLst>
        <p:guide orient="horz" pos="10204"/>
        <p:guide pos="134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0" d="100"/>
        <a:sy n="6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180023" cy="180023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743A00-36D3-5317-D984-63900CE4C7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319333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5C2C01-0611-47F1-5A46-8B508D9EC1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4E372110-337E-1040-BED3-21906E36A316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B21D3-CFC7-B557-2383-4D0ECC4ADF2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319333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08B36-C5BD-428A-3EE7-3892E9AD83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6C41BC6E-45DD-8043-8A27-199EA1578A0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D3BE9DF-5C8A-DC0B-8D8E-9F6FEE01FA5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319333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369336-89CB-3086-C05C-D6A37B4B54D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691C34E-82BF-BA45-9906-C9A31E0FEAFB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461E0608-132F-BB88-56E4-E67334C607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17A2AB9-E3DC-BAF6-BFDD-57E766F96C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2FE320-7766-7F02-AEEA-E95284008E7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319333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1069B-C186-2693-1DEB-A713D1B705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9603D10E-C5EC-8142-98B7-17A76CDC463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89834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49170" algn="l" defTabSz="89834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898340" algn="l" defTabSz="89834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49098" algn="l" defTabSz="89834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798268" algn="l" defTabSz="89834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49191" algn="l" defTabSz="8996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99027" algn="l" defTabSz="8996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48866" algn="l" defTabSz="8996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98704" algn="l" defTabSz="89967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C7C97-CC91-4623-F1F3-661BB1E69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B71A714-5B50-C5E7-8B39-B2A6028531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5FC010D-9E9E-5620-23E7-722F1E1074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Reference 1: (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Bellinger and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Bernardis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, 2002)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2: (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Crosby and Bains, 2012</a:t>
            </a:r>
            <a:r>
              <a:rPr lang="en-CA" dirty="0">
                <a:effectLst/>
              </a:rPr>
              <a:t>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)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3: (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Myers et al., 2014</a:t>
            </a:r>
            <a:r>
              <a:rPr lang="en-CA" dirty="0">
                <a:effectLst/>
              </a:rPr>
              <a:t>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)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4: (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Cintra et al., 1990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)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5: Adam and Epel 2007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6: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Christelinda’s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 package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7: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Dallman et al., 2006</a:t>
            </a:r>
            <a:r>
              <a:rPr lang="en-CA" dirty="0">
                <a:effectLst/>
              </a:rPr>
              <a:t> 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CA" dirty="0">
              <a:effectLst/>
            </a:endParaRP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dirty="0">
                <a:effectLst/>
              </a:rPr>
              <a:t>Is there a way to </a:t>
            </a:r>
            <a:r>
              <a:rPr lang="en-CA" dirty="0" err="1">
                <a:effectLst/>
              </a:rPr>
              <a:t>statisgtically</a:t>
            </a:r>
            <a:r>
              <a:rPr lang="en-CA" dirty="0">
                <a:effectLst/>
              </a:rPr>
              <a:t> measure how much of the variance is caused by CB1?S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072C39-A9BC-0FEB-35C0-173A26414E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03D10E-C5EC-8142-98B7-17A76CDC463F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630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ABA270-3339-FFA8-E9AD-8513971A6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C2B761-2E38-EEAA-0CA8-342D967FC8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16C0B3-6AC4-0A78-149F-7328FD75DF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Trebuchet MS" panose="020B0703020202090204" pitchFamily="34" charset="0"/>
              </a:rPr>
              <a:t>Reference 1: (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Bellinger and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Bernardis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, 2002)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2: (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Crosby and Bains, 2012</a:t>
            </a:r>
            <a:r>
              <a:rPr lang="en-CA" dirty="0">
                <a:effectLst/>
              </a:rPr>
              <a:t>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)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3: (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Myers et al., 2014</a:t>
            </a:r>
            <a:r>
              <a:rPr lang="en-CA" dirty="0">
                <a:effectLst/>
              </a:rPr>
              <a:t>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)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4: (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Cintra et al., 1990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)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5: Adam and Epel 2007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6: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Christelinda’s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 package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</a:rPr>
              <a:t>7: 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Dallman et al., 2006</a:t>
            </a:r>
            <a:r>
              <a:rPr lang="en-CA" dirty="0">
                <a:effectLst/>
              </a:rPr>
              <a:t> </a:t>
            </a: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CA" dirty="0">
              <a:effectLst/>
            </a:endParaRPr>
          </a:p>
          <a:p>
            <a:pPr marL="0" marR="0" lvl="0" indent="0" algn="l" defTabSz="898525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CA" dirty="0">
                <a:effectLst/>
              </a:rPr>
              <a:t>Is there a way to </a:t>
            </a:r>
            <a:r>
              <a:rPr lang="en-CA" dirty="0" err="1">
                <a:effectLst/>
              </a:rPr>
              <a:t>statisgtically</a:t>
            </a:r>
            <a:r>
              <a:rPr lang="en-CA" dirty="0">
                <a:effectLst/>
              </a:rPr>
              <a:t> measure how much of the variance is caused by CB1?S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D038A7-657A-DA47-29DC-66B868DDFF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03D10E-C5EC-8142-98B7-17A76CDC463F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6333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9693" y="10064290"/>
            <a:ext cx="36716494" cy="69445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79382" y="18358697"/>
            <a:ext cx="30237113" cy="827941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596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193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478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6386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7983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9579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1176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2773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C3014-ED26-7DCD-EA29-19371B068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EABC12E-84D8-7B4F-98A2-CCD32F0F180E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5D2E72-E952-5829-DA20-F9DE78686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78E25-9CDD-727C-2E2E-B2CADEEAF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6540DA-C80F-3447-B685-1892BCF42EF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9037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20AA1-4806-F0F6-069B-8C0EA824D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705970C-511A-9340-B3C9-757E1E3DA748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7B922-A8D0-1B40-7307-E4482B331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1495D-0387-1DD0-4D2B-75BCD88CE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8F44B0-8C44-E849-BCA6-5ACE3336FB7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4759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317009" y="1297416"/>
            <a:ext cx="9719072" cy="276430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59794" y="1297416"/>
            <a:ext cx="28437284" cy="276430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E063B-662E-2D32-0191-588B91A26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2BDEF23-DFA3-8246-8CD0-DAF716DBA778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40CA3-4C69-B9BB-3BF4-C08AB981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65788-B50A-AE68-4D76-5F2DD1D41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9DD2E9-6BEA-1540-9404-8779BBBD190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5051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8B7F3-48C4-8B17-1F9B-A65758316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6F25821-94C3-7D47-9010-6704192DA5C4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8810F-F478-C25E-47AF-914926F40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76DCE-CC17-81A3-162E-9D2E5CD73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0CAFD7-1B49-6945-8DC8-2BF52CCC840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005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2178" y="20818526"/>
            <a:ext cx="36716494" cy="6434543"/>
          </a:xfrm>
        </p:spPr>
        <p:txBody>
          <a:bodyPr anchor="t"/>
          <a:lstStyle>
            <a:lvl1pPr algn="l">
              <a:defRPr sz="189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12178" y="13731531"/>
            <a:ext cx="36716494" cy="7086995"/>
          </a:xfrm>
        </p:spPr>
        <p:txBody>
          <a:bodyPr anchor="b"/>
          <a:lstStyle>
            <a:lvl1pPr marL="0" indent="0">
              <a:buNone/>
              <a:defRPr sz="9400">
                <a:solidFill>
                  <a:schemeClr val="tx1">
                    <a:tint val="75000"/>
                  </a:schemeClr>
                </a:solidFill>
              </a:defRPr>
            </a:lvl1pPr>
            <a:lvl2pPr marL="2159666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2pPr>
            <a:lvl3pPr marL="4319333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3pPr>
            <a:lvl4pPr marL="6478999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638666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798332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2957999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117665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277332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DD3A0-07A7-E7EB-4A62-E7026AC92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4CC7540-6566-2E49-869F-7367C23779F6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B5C29-2B6B-68E7-F0D8-FC6DEA545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EF1A2-F2B6-BBA9-9485-5B8D5A0A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5460AF-F3B6-3A49-A486-E0379CDC6A6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58799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794" y="7559466"/>
            <a:ext cx="19078178" cy="21380984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4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57903" y="7559466"/>
            <a:ext cx="19078178" cy="21380984"/>
          </a:xfrm>
        </p:spPr>
        <p:txBody>
          <a:bodyPr/>
          <a:lstStyle>
            <a:lvl1pPr>
              <a:defRPr sz="13200"/>
            </a:lvl1pPr>
            <a:lvl2pPr>
              <a:defRPr sz="11300"/>
            </a:lvl2pPr>
            <a:lvl3pPr>
              <a:defRPr sz="94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B849773-D3C9-79EA-8CB9-C7EC10DEF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88F7591-98F0-984F-9C4E-3F106DC3090E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736FF31-E32F-1117-983D-BC13F7C4F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30C631-C043-09DB-3BF3-F8A8717A3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D3CEC87-F319-9648-8E9F-C1730C1D1CA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4259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59797" y="7251990"/>
            <a:ext cx="19085679" cy="3022283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59666" indent="0">
              <a:buNone/>
              <a:defRPr sz="9400" b="1"/>
            </a:lvl2pPr>
            <a:lvl3pPr marL="4319333" indent="0">
              <a:buNone/>
              <a:defRPr sz="8500" b="1"/>
            </a:lvl3pPr>
            <a:lvl4pPr marL="6478999" indent="0">
              <a:buNone/>
              <a:defRPr sz="7600" b="1"/>
            </a:lvl4pPr>
            <a:lvl5pPr marL="8638666" indent="0">
              <a:buNone/>
              <a:defRPr sz="7600" b="1"/>
            </a:lvl5pPr>
            <a:lvl6pPr marL="10798332" indent="0">
              <a:buNone/>
              <a:defRPr sz="7600" b="1"/>
            </a:lvl6pPr>
            <a:lvl7pPr marL="12957999" indent="0">
              <a:buNone/>
              <a:defRPr sz="7600" b="1"/>
            </a:lvl7pPr>
            <a:lvl8pPr marL="15117665" indent="0">
              <a:buNone/>
              <a:defRPr sz="7600" b="1"/>
            </a:lvl8pPr>
            <a:lvl9pPr marL="17277332" indent="0">
              <a:buNone/>
              <a:defRPr sz="7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59797" y="10274271"/>
            <a:ext cx="19085679" cy="18666177"/>
          </a:xfrm>
        </p:spPr>
        <p:txBody>
          <a:bodyPr/>
          <a:lstStyle>
            <a:lvl1pPr>
              <a:defRPr sz="11300"/>
            </a:lvl1pPr>
            <a:lvl2pPr>
              <a:defRPr sz="94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942906" y="7251990"/>
            <a:ext cx="19093177" cy="3022283"/>
          </a:xfrm>
        </p:spPr>
        <p:txBody>
          <a:bodyPr anchor="b"/>
          <a:lstStyle>
            <a:lvl1pPr marL="0" indent="0">
              <a:buNone/>
              <a:defRPr sz="11300" b="1"/>
            </a:lvl1pPr>
            <a:lvl2pPr marL="2159666" indent="0">
              <a:buNone/>
              <a:defRPr sz="9400" b="1"/>
            </a:lvl2pPr>
            <a:lvl3pPr marL="4319333" indent="0">
              <a:buNone/>
              <a:defRPr sz="8500" b="1"/>
            </a:lvl3pPr>
            <a:lvl4pPr marL="6478999" indent="0">
              <a:buNone/>
              <a:defRPr sz="7600" b="1"/>
            </a:lvl4pPr>
            <a:lvl5pPr marL="8638666" indent="0">
              <a:buNone/>
              <a:defRPr sz="7600" b="1"/>
            </a:lvl5pPr>
            <a:lvl6pPr marL="10798332" indent="0">
              <a:buNone/>
              <a:defRPr sz="7600" b="1"/>
            </a:lvl6pPr>
            <a:lvl7pPr marL="12957999" indent="0">
              <a:buNone/>
              <a:defRPr sz="7600" b="1"/>
            </a:lvl7pPr>
            <a:lvl8pPr marL="15117665" indent="0">
              <a:buNone/>
              <a:defRPr sz="7600" b="1"/>
            </a:lvl8pPr>
            <a:lvl9pPr marL="17277332" indent="0">
              <a:buNone/>
              <a:defRPr sz="7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942906" y="10274271"/>
            <a:ext cx="19093177" cy="18666177"/>
          </a:xfrm>
        </p:spPr>
        <p:txBody>
          <a:bodyPr/>
          <a:lstStyle>
            <a:lvl1pPr>
              <a:defRPr sz="11300"/>
            </a:lvl1pPr>
            <a:lvl2pPr>
              <a:defRPr sz="94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59863F4-1B11-2EBC-4F92-938292C28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C378058-0D52-0E4C-BD79-40E56E0C8922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B33C636-B958-B327-ACA4-D23C668B6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6640DA2-A698-C0E1-3330-C6DD59527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0D1940F-7390-5949-87AE-8E9068F58DD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914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323DEE7-69D7-E8EE-0797-34458982B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CE68647-F680-8248-86C4-D008AE7C0A7C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0EC97B-DFEE-DFEF-9BD6-E2B2FBF7C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EAE57D7-1D51-09E1-7657-6E45C6108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36B9767-E6E7-CC48-AC5C-D63872E6F01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5364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53796D4C-0CE3-F0A8-8EC8-DB25868A6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0F437F1-2E13-9747-9191-6210D6BCBBBE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9692F33-3420-24AB-CE89-1A4B6D939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3120D04-37C1-F0E4-1C40-C56C9B3AB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FBA704-CD40-9A4A-AF61-76463F8AC9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8761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9798" y="1289911"/>
            <a:ext cx="14211145" cy="5489610"/>
          </a:xfrm>
        </p:spPr>
        <p:txBody>
          <a:bodyPr anchor="b"/>
          <a:lstStyle>
            <a:lvl1pPr algn="l">
              <a:defRPr sz="9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88387" y="1289912"/>
            <a:ext cx="24147694" cy="27650539"/>
          </a:xfrm>
        </p:spPr>
        <p:txBody>
          <a:bodyPr/>
          <a:lstStyle>
            <a:lvl1pPr>
              <a:defRPr sz="15200"/>
            </a:lvl1pPr>
            <a:lvl2pPr>
              <a:defRPr sz="13200"/>
            </a:lvl2pPr>
            <a:lvl3pPr>
              <a:defRPr sz="11300"/>
            </a:lvl3pPr>
            <a:lvl4pPr>
              <a:defRPr sz="9400"/>
            </a:lvl4pPr>
            <a:lvl5pPr>
              <a:defRPr sz="9400"/>
            </a:lvl5pPr>
            <a:lvl6pPr>
              <a:defRPr sz="9400"/>
            </a:lvl6pPr>
            <a:lvl7pPr>
              <a:defRPr sz="9400"/>
            </a:lvl7pPr>
            <a:lvl8pPr>
              <a:defRPr sz="9400"/>
            </a:lvl8pPr>
            <a:lvl9pPr>
              <a:defRPr sz="9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9798" y="6779525"/>
            <a:ext cx="14211145" cy="22160929"/>
          </a:xfrm>
        </p:spPr>
        <p:txBody>
          <a:bodyPr/>
          <a:lstStyle>
            <a:lvl1pPr marL="0" indent="0">
              <a:buNone/>
              <a:defRPr sz="6600"/>
            </a:lvl1pPr>
            <a:lvl2pPr marL="2159666" indent="0">
              <a:buNone/>
              <a:defRPr sz="5700"/>
            </a:lvl2pPr>
            <a:lvl3pPr marL="4319333" indent="0">
              <a:buNone/>
              <a:defRPr sz="4700"/>
            </a:lvl3pPr>
            <a:lvl4pPr marL="6478999" indent="0">
              <a:buNone/>
              <a:defRPr sz="4200"/>
            </a:lvl4pPr>
            <a:lvl5pPr marL="8638666" indent="0">
              <a:buNone/>
              <a:defRPr sz="4200"/>
            </a:lvl5pPr>
            <a:lvl6pPr marL="10798332" indent="0">
              <a:buNone/>
              <a:defRPr sz="4200"/>
            </a:lvl6pPr>
            <a:lvl7pPr marL="12957999" indent="0">
              <a:buNone/>
              <a:defRPr sz="4200"/>
            </a:lvl7pPr>
            <a:lvl8pPr marL="15117665" indent="0">
              <a:buNone/>
              <a:defRPr sz="4200"/>
            </a:lvl8pPr>
            <a:lvl9pPr marL="17277332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D0BE7AB-5465-2045-C031-AEBED383D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0622B1F-0F98-054A-9F2D-72830DFFC7E5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4468336-2C10-565E-8E25-BEA3A6573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669C3C3-4CD2-4EA9-F10D-AC5468995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12F7A7-05AE-EF47-878A-B700FB0F0DD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978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6696" y="22678393"/>
            <a:ext cx="25917525" cy="2677312"/>
          </a:xfrm>
        </p:spPr>
        <p:txBody>
          <a:bodyPr anchor="b"/>
          <a:lstStyle>
            <a:lvl1pPr algn="l">
              <a:defRPr sz="94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466696" y="2894795"/>
            <a:ext cx="25917525" cy="19438620"/>
          </a:xfrm>
        </p:spPr>
        <p:txBody>
          <a:bodyPr rtlCol="0">
            <a:normAutofit/>
          </a:bodyPr>
          <a:lstStyle>
            <a:lvl1pPr marL="0" indent="0">
              <a:buNone/>
              <a:defRPr sz="15200"/>
            </a:lvl1pPr>
            <a:lvl2pPr marL="2159666" indent="0">
              <a:buNone/>
              <a:defRPr sz="13200"/>
            </a:lvl2pPr>
            <a:lvl3pPr marL="4319333" indent="0">
              <a:buNone/>
              <a:defRPr sz="11300"/>
            </a:lvl3pPr>
            <a:lvl4pPr marL="6478999" indent="0">
              <a:buNone/>
              <a:defRPr sz="9400"/>
            </a:lvl4pPr>
            <a:lvl5pPr marL="8638666" indent="0">
              <a:buNone/>
              <a:defRPr sz="9400"/>
            </a:lvl5pPr>
            <a:lvl6pPr marL="10798332" indent="0">
              <a:buNone/>
              <a:defRPr sz="9400"/>
            </a:lvl6pPr>
            <a:lvl7pPr marL="12957999" indent="0">
              <a:buNone/>
              <a:defRPr sz="9400"/>
            </a:lvl7pPr>
            <a:lvl8pPr marL="15117665" indent="0">
              <a:buNone/>
              <a:defRPr sz="9400"/>
            </a:lvl8pPr>
            <a:lvl9pPr marL="17277332" indent="0">
              <a:buNone/>
              <a:defRPr sz="94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66696" y="25355702"/>
            <a:ext cx="25917525" cy="3802228"/>
          </a:xfrm>
        </p:spPr>
        <p:txBody>
          <a:bodyPr/>
          <a:lstStyle>
            <a:lvl1pPr marL="0" indent="0">
              <a:buNone/>
              <a:defRPr sz="6600"/>
            </a:lvl1pPr>
            <a:lvl2pPr marL="2159666" indent="0">
              <a:buNone/>
              <a:defRPr sz="5700"/>
            </a:lvl2pPr>
            <a:lvl3pPr marL="4319333" indent="0">
              <a:buNone/>
              <a:defRPr sz="4700"/>
            </a:lvl3pPr>
            <a:lvl4pPr marL="6478999" indent="0">
              <a:buNone/>
              <a:defRPr sz="4200"/>
            </a:lvl4pPr>
            <a:lvl5pPr marL="8638666" indent="0">
              <a:buNone/>
              <a:defRPr sz="4200"/>
            </a:lvl5pPr>
            <a:lvl6pPr marL="10798332" indent="0">
              <a:buNone/>
              <a:defRPr sz="4200"/>
            </a:lvl6pPr>
            <a:lvl7pPr marL="12957999" indent="0">
              <a:buNone/>
              <a:defRPr sz="4200"/>
            </a:lvl7pPr>
            <a:lvl8pPr marL="15117665" indent="0">
              <a:buNone/>
              <a:defRPr sz="4200"/>
            </a:lvl8pPr>
            <a:lvl9pPr marL="17277332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3B47EE7-0E17-E17E-1A34-2D1938B17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1E09F3-D40F-7346-8FB1-D08E637C247E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47E9485-60BC-91DB-9CC6-32A91A6A9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D509C61-0642-119D-17F4-A50BD7C6F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8CCE2C1-3E06-1246-825D-3F515FDC80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7183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34B11EB6-BF78-9F05-361B-AF2077363AE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160589" y="1296989"/>
            <a:ext cx="38876287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33" tIns="215967" rIns="431933" bIns="21596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197F535-04A9-4BC0-7FDB-60AE84D6009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160589" y="7559677"/>
            <a:ext cx="38876287" cy="2138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31933" tIns="215967" rIns="431933" bIns="21596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DAC71-D05F-60F8-8308-CF9D50678E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159001" y="30027566"/>
            <a:ext cx="10079038" cy="1725612"/>
          </a:xfrm>
          <a:prstGeom prst="rect">
            <a:avLst/>
          </a:prstGeom>
        </p:spPr>
        <p:txBody>
          <a:bodyPr vert="horz" wrap="square" lIns="431933" tIns="215967" rIns="431933" bIns="215967" numCol="1" anchor="ctr" anchorCtr="0" compatLnSpc="1">
            <a:prstTxWarp prst="textNoShape">
              <a:avLst/>
            </a:prstTxWarp>
          </a:bodyPr>
          <a:lstStyle>
            <a:lvl1pPr>
              <a:defRPr sz="57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E0343CFB-1A87-1C4F-A951-8C8FA675BF30}" type="datetimeFigureOut">
              <a:rPr lang="en-US" altLang="en-US"/>
              <a:pPr/>
              <a:t>11/7/25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61287-A2F0-6095-876C-46F19B5CF5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758990" y="30027566"/>
            <a:ext cx="13677900" cy="1725612"/>
          </a:xfrm>
          <a:prstGeom prst="rect">
            <a:avLst/>
          </a:prstGeom>
        </p:spPr>
        <p:txBody>
          <a:bodyPr vert="horz" lIns="431933" tIns="215967" rIns="431933" bIns="215967" rtlCol="0" anchor="ctr"/>
          <a:lstStyle>
            <a:lvl1pPr algn="ctr" defTabSz="4319333" fontAlgn="auto">
              <a:spcBef>
                <a:spcPts val="0"/>
              </a:spcBef>
              <a:spcAft>
                <a:spcPts val="0"/>
              </a:spcAft>
              <a:defRPr sz="57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2E3C7-D3C4-71B8-BA92-A84DA142A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957840" y="30027566"/>
            <a:ext cx="10079037" cy="1725612"/>
          </a:xfrm>
          <a:prstGeom prst="rect">
            <a:avLst/>
          </a:prstGeom>
        </p:spPr>
        <p:txBody>
          <a:bodyPr vert="horz" wrap="square" lIns="431933" tIns="215967" rIns="431933" bIns="215967" numCol="1" anchor="ctr" anchorCtr="0" compatLnSpc="1">
            <a:prstTxWarp prst="textNoShape">
              <a:avLst/>
            </a:prstTxWarp>
          </a:bodyPr>
          <a:lstStyle>
            <a:lvl1pPr algn="r">
              <a:defRPr sz="57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B3C94D0A-2FB0-354B-B556-4DC5FF76F9AB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18000" rtl="0" eaLnBrk="0" fontAlgn="base" hangingPunct="0">
        <a:spcBef>
          <a:spcPct val="0"/>
        </a:spcBef>
        <a:spcAft>
          <a:spcPct val="0"/>
        </a:spcAft>
        <a:defRPr sz="208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318000" rtl="0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ctr" defTabSz="4318000" rtl="0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ctr" defTabSz="4318000" rtl="0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ctr" defTabSz="4318000" rtl="0" eaLnBrk="0" fontAlgn="base" hangingPunct="0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457200" algn="ctr" defTabSz="4318000" rtl="0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</a:defRPr>
      </a:lvl6pPr>
      <a:lvl7pPr marL="914400" algn="ctr" defTabSz="4318000" rtl="0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</a:defRPr>
      </a:lvl7pPr>
      <a:lvl8pPr marL="1371600" algn="ctr" defTabSz="4318000" rtl="0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</a:defRPr>
      </a:lvl8pPr>
      <a:lvl9pPr marL="1828800" algn="ctr" defTabSz="4318000" rtl="0" fontAlgn="base">
        <a:spcBef>
          <a:spcPct val="0"/>
        </a:spcBef>
        <a:spcAft>
          <a:spcPct val="0"/>
        </a:spcAft>
        <a:defRPr sz="20800">
          <a:solidFill>
            <a:schemeClr val="tx1"/>
          </a:solidFill>
          <a:latin typeface="Calibri" pitchFamily="34" charset="0"/>
        </a:defRPr>
      </a:lvl9pPr>
    </p:titleStyle>
    <p:bodyStyle>
      <a:lvl1pPr marL="1619250" indent="-1619250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5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3508375" indent="-1349375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32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5399088" indent="-1079500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13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7558088" indent="-1079500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4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9717088" indent="-1079500" algn="l" defTabSz="43180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9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1878166" indent="-1079833" algn="l" defTabSz="4319333" rtl="0" eaLnBrk="1" latinLnBrk="0" hangingPunct="1">
        <a:spcBef>
          <a:spcPct val="20000"/>
        </a:spcBef>
        <a:buFont typeface="Arial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6pPr>
      <a:lvl7pPr marL="14037832" indent="-1079833" algn="l" defTabSz="4319333" rtl="0" eaLnBrk="1" latinLnBrk="0" hangingPunct="1">
        <a:spcBef>
          <a:spcPct val="20000"/>
        </a:spcBef>
        <a:buFont typeface="Arial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7pPr>
      <a:lvl8pPr marL="16197499" indent="-1079833" algn="l" defTabSz="4319333" rtl="0" eaLnBrk="1" latinLnBrk="0" hangingPunct="1">
        <a:spcBef>
          <a:spcPct val="20000"/>
        </a:spcBef>
        <a:buFont typeface="Arial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8pPr>
      <a:lvl9pPr marL="18357165" indent="-1079833" algn="l" defTabSz="4319333" rtl="0" eaLnBrk="1" latinLnBrk="0" hangingPunct="1">
        <a:spcBef>
          <a:spcPct val="20000"/>
        </a:spcBef>
        <a:buFont typeface="Arial" pitchFamily="34" charset="0"/>
        <a:buChar char="•"/>
        <a:defRPr sz="9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666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333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3pPr>
      <a:lvl4pPr marL="6478999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38666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798332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957999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5117665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7332" algn="l" defTabSz="4319333" rtl="0" eaLnBrk="1" latinLnBrk="0" hangingPunct="1"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07/s00429-013-0566-y" TargetMode="Externa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image" Target="../media/image1.png"/><Relationship Id="rId21" Type="http://schemas.openxmlformats.org/officeDocument/2006/relationships/image" Target="../media/image11.png"/><Relationship Id="rId7" Type="http://schemas.openxmlformats.org/officeDocument/2006/relationships/hyperlink" Target="https://doi.org/10.1016/j.neuroscience.2011.11.049" TargetMode="External"/><Relationship Id="rId12" Type="http://schemas.openxmlformats.org/officeDocument/2006/relationships/image" Target="../media/image4.png"/><Relationship Id="rId1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6.emf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16/S0031-9384(02)00756-4" TargetMode="External"/><Relationship Id="rId11" Type="http://schemas.openxmlformats.org/officeDocument/2006/relationships/hyperlink" Target="https://doi.org/10.1016/S0079-6123(06)53004-3" TargetMode="External"/><Relationship Id="rId24" Type="http://schemas.openxmlformats.org/officeDocument/2006/relationships/image" Target="../media/image14.png"/><Relationship Id="rId5" Type="http://schemas.openxmlformats.org/officeDocument/2006/relationships/image" Target="../media/image3.png"/><Relationship Id="rId15" Type="http://schemas.openxmlformats.org/officeDocument/2006/relationships/oleObject" Target="../embeddings/oleObject1.bin"/><Relationship Id="rId23" Type="http://schemas.openxmlformats.org/officeDocument/2006/relationships/image" Target="../media/image13.png"/><Relationship Id="rId10" Type="http://schemas.openxmlformats.org/officeDocument/2006/relationships/hyperlink" Target="https://doi.org/10.1016/j.physbeh.2007.04.011" TargetMode="External"/><Relationship Id="rId19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openxmlformats.org/officeDocument/2006/relationships/hyperlink" Target="https://doi.org/10.1016/0006-8993(90)91210-8" TargetMode="External"/><Relationship Id="rId14" Type="http://schemas.microsoft.com/office/2007/relationships/hdphoto" Target="../media/hdphoto1.wdp"/><Relationship Id="rId2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07/s00429-013-0566-y" TargetMode="External"/><Relationship Id="rId13" Type="http://schemas.openxmlformats.org/officeDocument/2006/relationships/image" Target="../media/image5.png"/><Relationship Id="rId18" Type="http://schemas.openxmlformats.org/officeDocument/2006/relationships/image" Target="../media/image8.png"/><Relationship Id="rId3" Type="http://schemas.openxmlformats.org/officeDocument/2006/relationships/image" Target="../media/image1.png"/><Relationship Id="rId21" Type="http://schemas.openxmlformats.org/officeDocument/2006/relationships/image" Target="../media/image11.png"/><Relationship Id="rId7" Type="http://schemas.openxmlformats.org/officeDocument/2006/relationships/hyperlink" Target="https://doi.org/10.1016/j.neuroscience.2011.11.049" TargetMode="External"/><Relationship Id="rId12" Type="http://schemas.openxmlformats.org/officeDocument/2006/relationships/image" Target="../media/image4.png"/><Relationship Id="rId1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6.emf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016/S0031-9384(02)00756-4" TargetMode="External"/><Relationship Id="rId11" Type="http://schemas.openxmlformats.org/officeDocument/2006/relationships/hyperlink" Target="https://doi.org/10.1016/S0079-6123(06)53004-3" TargetMode="External"/><Relationship Id="rId5" Type="http://schemas.openxmlformats.org/officeDocument/2006/relationships/image" Target="../media/image3.png"/><Relationship Id="rId15" Type="http://schemas.openxmlformats.org/officeDocument/2006/relationships/oleObject" Target="../embeddings/oleObject1.bin"/><Relationship Id="rId23" Type="http://schemas.openxmlformats.org/officeDocument/2006/relationships/image" Target="../media/image13.png"/><Relationship Id="rId10" Type="http://schemas.openxmlformats.org/officeDocument/2006/relationships/hyperlink" Target="https://doi.org/10.1016/j.physbeh.2007.04.011" TargetMode="External"/><Relationship Id="rId19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openxmlformats.org/officeDocument/2006/relationships/hyperlink" Target="https://doi.org/10.1016/0006-8993(90)91210-8" TargetMode="External"/><Relationship Id="rId14" Type="http://schemas.microsoft.com/office/2007/relationships/hdphoto" Target="../media/hdphoto1.wdp"/><Relationship Id="rId2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8B7D31-F505-64E8-1EA5-0F29F8EA7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 descr="A black oval object with a white background&#10;&#10;AI-generated content may be incorrect.">
            <a:extLst>
              <a:ext uri="{FF2B5EF4-FFF2-40B4-BE49-F238E27FC236}">
                <a16:creationId xmlns:a16="http://schemas.microsoft.com/office/drawing/2014/main" id="{96CD5535-4DBC-61C7-EA0F-784F8B9A4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800" y="5128460"/>
            <a:ext cx="18656890" cy="543346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3393A15-D882-8A0B-5C54-BD70F8C56F65}"/>
              </a:ext>
            </a:extLst>
          </p:cNvPr>
          <p:cNvSpPr/>
          <p:nvPr/>
        </p:nvSpPr>
        <p:spPr>
          <a:xfrm>
            <a:off x="-364869" y="-321711"/>
            <a:ext cx="43925612" cy="5127560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A0670D-D761-6B8A-C0D3-BA0BD9DE92E7}"/>
              </a:ext>
            </a:extLst>
          </p:cNvPr>
          <p:cNvSpPr txBox="1"/>
          <p:nvPr/>
        </p:nvSpPr>
        <p:spPr>
          <a:xfrm>
            <a:off x="371641" y="276172"/>
            <a:ext cx="4245258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Acute Stress Decreases Glutamate Transmission through </a:t>
            </a:r>
            <a:r>
              <a:rPr lang="en-US" sz="7200" b="1" dirty="0">
                <a:solidFill>
                  <a:srgbClr val="C11C84"/>
                </a:solidFill>
                <a:latin typeface="Trebuchet MS" panose="020B0703020202090204" pitchFamily="34" charset="0"/>
              </a:rPr>
              <a:t>Endocannabinoid-CB1 Receptors </a:t>
            </a:r>
          </a:p>
          <a:p>
            <a:pPr algn="ctr"/>
            <a:r>
              <a:rPr lang="en-US" sz="7200" b="1" dirty="0">
                <a:solidFill>
                  <a:schemeClr val="bg1"/>
                </a:solidFill>
                <a:latin typeface="Trebuchet MS" panose="020B0703020202090204" pitchFamily="34" charset="0"/>
              </a:rPr>
              <a:t>in the Female Rat Dorsomedial Hypothalamus 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Trebuchet MS" panose="020B0703020202090204" pitchFamily="34" charset="0"/>
              </a:rPr>
              <a:t>Ruby Muzzatti, </a:t>
            </a:r>
            <a:r>
              <a:rPr lang="en-US" sz="5400" dirty="0">
                <a:solidFill>
                  <a:schemeClr val="bg1"/>
                </a:solidFill>
                <a:highlight>
                  <a:srgbClr val="FFFF00"/>
                </a:highlight>
                <a:latin typeface="Trebuchet MS" panose="020B0703020202090204" pitchFamily="34" charset="0"/>
              </a:rPr>
              <a:t>Lara Swart, Sarah Wilson, Tania W</a:t>
            </a:r>
            <a:r>
              <a:rPr lang="en-US" sz="5400" dirty="0">
                <a:solidFill>
                  <a:schemeClr val="bg1"/>
                </a:solidFill>
                <a:latin typeface="Trebuchet MS" panose="020B0703020202090204" pitchFamily="34" charset="0"/>
              </a:rPr>
              <a:t>, Dr Karen Crosby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Trebuchet MS" panose="020B0703020202090204" pitchFamily="34" charset="0"/>
              </a:rPr>
              <a:t>Department of Biology, Mount Allison University, Sackville, New Brunswick, Canada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07651F-F985-C346-49AE-BA56B25D3F16}"/>
              </a:ext>
            </a:extLst>
          </p:cNvPr>
          <p:cNvSpPr txBox="1"/>
          <p:nvPr/>
        </p:nvSpPr>
        <p:spPr>
          <a:xfrm>
            <a:off x="357018" y="5177412"/>
            <a:ext cx="4845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F19CAC"/>
                </a:solidFill>
                <a:latin typeface="Trebuchet MS" panose="020B0703020202090204" pitchFamily="34" charset="0"/>
              </a:rPr>
              <a:t>BACKGROUND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521F24-500E-8B90-1A7F-A49990433878}"/>
              </a:ext>
            </a:extLst>
          </p:cNvPr>
          <p:cNvSpPr txBox="1"/>
          <p:nvPr/>
        </p:nvSpPr>
        <p:spPr>
          <a:xfrm>
            <a:off x="560795" y="10973261"/>
            <a:ext cx="3593569" cy="957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F19CAC"/>
                </a:solidFill>
                <a:latin typeface="Trebuchet MS" panose="020B0703020202090204" pitchFamily="34" charset="0"/>
              </a:rPr>
              <a:t>METHODS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B079E5A-11B3-4837-50C0-780DF12142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9968" y="1403671"/>
            <a:ext cx="4109776" cy="269190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08315D87-3B61-FC0C-4AE6-3817631C1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82185" y="1670428"/>
            <a:ext cx="6719885" cy="287835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6C0D3C4-32FD-7F1A-5942-6C93A6B9B4AD}"/>
              </a:ext>
            </a:extLst>
          </p:cNvPr>
          <p:cNvSpPr txBox="1"/>
          <p:nvPr/>
        </p:nvSpPr>
        <p:spPr>
          <a:xfrm>
            <a:off x="4005369" y="11048906"/>
            <a:ext cx="106208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All experiments were performed according to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protocol #104140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approved by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Mount Allison University Animal Care Committee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in accordance with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Canadian Council on Animal Care Guidelines</a:t>
            </a:r>
            <a:endParaRPr lang="en-US" sz="2400" b="1" baseline="30000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89E61E-0DD1-A44C-2244-9D24851115AC}"/>
              </a:ext>
            </a:extLst>
          </p:cNvPr>
          <p:cNvSpPr/>
          <p:nvPr/>
        </p:nvSpPr>
        <p:spPr>
          <a:xfrm>
            <a:off x="310445" y="28524725"/>
            <a:ext cx="10541322" cy="3594105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buNone/>
            </a:pPr>
            <a:endParaRPr lang="en-CA" sz="1300" dirty="0"/>
          </a:p>
          <a:p>
            <a:r>
              <a:rPr lang="en-CA" sz="18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REFRENCES</a:t>
            </a:r>
          </a:p>
          <a:p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Schematic Images created using </a:t>
            </a:r>
            <a:r>
              <a:rPr lang="en-CA" sz="1300" b="1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BioRender</a:t>
            </a:r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Bellinger LL, </a:t>
            </a:r>
            <a:r>
              <a:rPr lang="en-CA" sz="1300" dirty="0" err="1">
                <a:latin typeface="Trebuchet MS" panose="020B0703020202090204" pitchFamily="34" charset="0"/>
              </a:rPr>
              <a:t>Bernardis</a:t>
            </a:r>
            <a:r>
              <a:rPr lang="en-CA" sz="1300" dirty="0">
                <a:latin typeface="Trebuchet MS" panose="020B0703020202090204" pitchFamily="34" charset="0"/>
              </a:rPr>
              <a:t> LL. The dorsomedial hypothalamic nucleus and its role in ingestive behavior and body weight regulation. </a:t>
            </a:r>
            <a:r>
              <a:rPr lang="en-CA" sz="1300" i="1" dirty="0">
                <a:latin typeface="Trebuchet MS" panose="020B0703020202090204" pitchFamily="34" charset="0"/>
              </a:rPr>
              <a:t>Physiology &amp; Behavior</a:t>
            </a:r>
            <a:r>
              <a:rPr lang="en-CA" sz="1300" dirty="0">
                <a:latin typeface="Trebuchet MS" panose="020B0703020202090204" pitchFamily="34" charset="0"/>
              </a:rPr>
              <a:t>. 2002;76(3):431-442. doi:</a:t>
            </a:r>
            <a:r>
              <a:rPr lang="en-CA" sz="1300" dirty="0">
                <a:latin typeface="Trebuchet MS" panose="020B0703020202090204" pitchFamily="34" charset="0"/>
                <a:hlinkClick r:id="rId6"/>
              </a:rPr>
              <a:t>10.1016/S0031-9384(02)00756-4</a:t>
            </a:r>
            <a:endParaRPr lang="en-CA" sz="1300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Crosby KM, Bains JS. The intricate link between glucocorticoids and endocannabinoids at stress-relevant synapses in the hypothalamus. </a:t>
            </a:r>
            <a:r>
              <a:rPr lang="en-CA" sz="1300" i="1" dirty="0">
                <a:latin typeface="Trebuchet MS" panose="020B0703020202090204" pitchFamily="34" charset="0"/>
              </a:rPr>
              <a:t>Neuroscience</a:t>
            </a:r>
            <a:r>
              <a:rPr lang="en-CA" sz="1300" dirty="0">
                <a:latin typeface="Trebuchet MS" panose="020B0703020202090204" pitchFamily="34" charset="0"/>
              </a:rPr>
              <a:t>. 2012;204:31-37. doi:</a:t>
            </a:r>
            <a:r>
              <a:rPr lang="en-CA" sz="1300" dirty="0">
                <a:latin typeface="Trebuchet MS" panose="020B0703020202090204" pitchFamily="34" charset="0"/>
                <a:hlinkClick r:id="rId7"/>
              </a:rPr>
              <a:t>10.1016/j.neuroscience.2011.11.049</a:t>
            </a:r>
            <a:r>
              <a:rPr lang="en-CA" sz="1300" dirty="0">
                <a:latin typeface="Trebuchet MS" panose="020B0703020202090204" pitchFamily="34" charset="0"/>
              </a:rPr>
              <a:t> </a:t>
            </a: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Myers B, Mark Dolgas C, </a:t>
            </a:r>
            <a:r>
              <a:rPr lang="en-CA" sz="1300" dirty="0" err="1">
                <a:latin typeface="Trebuchet MS" panose="020B0703020202090204" pitchFamily="34" charset="0"/>
              </a:rPr>
              <a:t>Kasckow</a:t>
            </a:r>
            <a:r>
              <a:rPr lang="en-CA" sz="1300" dirty="0">
                <a:latin typeface="Trebuchet MS" panose="020B0703020202090204" pitchFamily="34" charset="0"/>
              </a:rPr>
              <a:t> J, Cullinan WE, Herman JP. Central stress-integrative circuits: forebrain glutamatergic and GABAergic projections to the dorsomedial hypothalamus, medial preoptic area, and bed nucleus of the stria terminalis. </a:t>
            </a:r>
            <a:r>
              <a:rPr lang="en-CA" sz="1300" i="1" dirty="0">
                <a:latin typeface="Trebuchet MS" panose="020B0703020202090204" pitchFamily="34" charset="0"/>
              </a:rPr>
              <a:t>Brain Struct </a:t>
            </a:r>
            <a:r>
              <a:rPr lang="en-CA" sz="1300" i="1" dirty="0" err="1">
                <a:latin typeface="Trebuchet MS" panose="020B0703020202090204" pitchFamily="34" charset="0"/>
              </a:rPr>
              <a:t>Funct</a:t>
            </a:r>
            <a:r>
              <a:rPr lang="en-CA" sz="1300" dirty="0">
                <a:latin typeface="Trebuchet MS" panose="020B0703020202090204" pitchFamily="34" charset="0"/>
              </a:rPr>
              <a:t>. 2014;219(4):1287-1303. doi:</a:t>
            </a:r>
            <a:r>
              <a:rPr lang="en-CA" sz="1300" dirty="0">
                <a:latin typeface="Trebuchet MS" panose="020B0703020202090204" pitchFamily="34" charset="0"/>
                <a:hlinkClick r:id="rId8"/>
              </a:rPr>
              <a:t>10.1007/s00429-013-0566-y</a:t>
            </a:r>
            <a:endParaRPr lang="en-CA" sz="1300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Cintra A, </a:t>
            </a:r>
            <a:r>
              <a:rPr lang="en-CA" sz="1300" dirty="0" err="1">
                <a:latin typeface="Trebuchet MS" panose="020B0703020202090204" pitchFamily="34" charset="0"/>
              </a:rPr>
              <a:t>Fuxe</a:t>
            </a:r>
            <a:r>
              <a:rPr lang="en-CA" sz="1300" dirty="0">
                <a:latin typeface="Trebuchet MS" panose="020B0703020202090204" pitchFamily="34" charset="0"/>
              </a:rPr>
              <a:t> K, </a:t>
            </a:r>
            <a:r>
              <a:rPr lang="en-CA" sz="1300" dirty="0" err="1">
                <a:latin typeface="Trebuchet MS" panose="020B0703020202090204" pitchFamily="34" charset="0"/>
              </a:rPr>
              <a:t>Wikstro¨m</a:t>
            </a:r>
            <a:r>
              <a:rPr lang="en-CA" sz="1300" dirty="0">
                <a:latin typeface="Trebuchet MS" panose="020B0703020202090204" pitchFamily="34" charset="0"/>
              </a:rPr>
              <a:t> AC, Visser T, Gustafsson JA. Evidence for thyrotropin-releasing hormone and glucocorticoid receptor-immunoreactive neurons in various preoptic and hypothalamic nuclei of the male rat. </a:t>
            </a:r>
            <a:r>
              <a:rPr lang="en-CA" sz="1300" i="1" dirty="0">
                <a:latin typeface="Trebuchet MS" panose="020B0703020202090204" pitchFamily="34" charset="0"/>
              </a:rPr>
              <a:t>Brain Research</a:t>
            </a:r>
            <a:r>
              <a:rPr lang="en-CA" sz="1300" dirty="0">
                <a:latin typeface="Trebuchet MS" panose="020B0703020202090204" pitchFamily="34" charset="0"/>
              </a:rPr>
              <a:t>. 1990;506(1):139-144. doi:</a:t>
            </a:r>
            <a:r>
              <a:rPr lang="en-CA" sz="1300" dirty="0">
                <a:latin typeface="Trebuchet MS" panose="020B0703020202090204" pitchFamily="34" charset="0"/>
                <a:hlinkClick r:id="rId9"/>
              </a:rPr>
              <a:t>10.1016/0006-8993(90)91210-8</a:t>
            </a:r>
            <a:endParaRPr lang="en-CA" sz="1300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Adam TC, Epel ES. Stress, eating and the reward system. </a:t>
            </a:r>
            <a:r>
              <a:rPr lang="en-CA" sz="1300" i="1" dirty="0">
                <a:latin typeface="Trebuchet MS" panose="020B0703020202090204" pitchFamily="34" charset="0"/>
              </a:rPr>
              <a:t>Physiology &amp; Behavior</a:t>
            </a:r>
            <a:r>
              <a:rPr lang="en-CA" sz="1300" dirty="0">
                <a:latin typeface="Trebuchet MS" panose="020B0703020202090204" pitchFamily="34" charset="0"/>
              </a:rPr>
              <a:t>. 2007;91(4):449-458. doi:</a:t>
            </a:r>
            <a:r>
              <a:rPr lang="en-CA" sz="1300" dirty="0">
                <a:latin typeface="Trebuchet MS" panose="020B0703020202090204" pitchFamily="34" charset="0"/>
                <a:hlinkClick r:id="rId10"/>
              </a:rPr>
              <a:t>10.1016/j.physbeh.2007.04.011</a:t>
            </a:r>
            <a:endParaRPr lang="en-CA" sz="1300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Laureijs C. </a:t>
            </a:r>
            <a:r>
              <a:rPr lang="en-CA" sz="1300" i="1" dirty="0" err="1">
                <a:latin typeface="Trebuchet MS" panose="020B0703020202090204" pitchFamily="34" charset="0"/>
              </a:rPr>
              <a:t>patchclampplotteR</a:t>
            </a:r>
            <a:r>
              <a:rPr lang="en-CA" sz="1300" i="1" dirty="0">
                <a:latin typeface="Trebuchet MS" panose="020B0703020202090204" pitchFamily="34" charset="0"/>
              </a:rPr>
              <a:t>: Plot and Analyze Raw Patch Clamp Electrophysiology Data</a:t>
            </a:r>
            <a:r>
              <a:rPr lang="en-CA" sz="1300" dirty="0">
                <a:latin typeface="Trebuchet MS" panose="020B0703020202090204" pitchFamily="34" charset="0"/>
              </a:rPr>
              <a:t> [R package]. Version 0.1.0. 2025</a:t>
            </a:r>
          </a:p>
          <a:p>
            <a:pPr marL="342900" indent="-342900">
              <a:buAutoNum type="arabicPeriod"/>
            </a:pPr>
            <a:r>
              <a:rPr lang="en-CA" sz="1400" dirty="0"/>
              <a:t>Dallman MF, Pecoraro NC, La Fleur SE, et al. Glucocorticoids, chronic stress, and obesity. In: </a:t>
            </a:r>
            <a:r>
              <a:rPr lang="en-CA" sz="1400" i="1" dirty="0"/>
              <a:t>Progress in Brain Research</a:t>
            </a:r>
            <a:r>
              <a:rPr lang="en-CA" sz="1400" dirty="0"/>
              <a:t>. Vol 153. Elsevier; 2006:75-105. doi:</a:t>
            </a:r>
            <a:r>
              <a:rPr lang="en-CA" sz="1400" dirty="0">
                <a:hlinkClick r:id="rId11"/>
              </a:rPr>
              <a:t>10.1016/S0079-6123(06)53004-3</a:t>
            </a:r>
            <a:endParaRPr lang="en-CA" sz="1300" dirty="0"/>
          </a:p>
          <a:p>
            <a:pPr algn="ctr"/>
            <a:endParaRPr lang="en-US" sz="1000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72CD530-11EC-5188-4BDA-87896174D4A1}"/>
              </a:ext>
            </a:extLst>
          </p:cNvPr>
          <p:cNvSpPr/>
          <p:nvPr/>
        </p:nvSpPr>
        <p:spPr>
          <a:xfrm>
            <a:off x="287817" y="5037425"/>
            <a:ext cx="42452590" cy="5506014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0115847-1972-5EC2-F90C-B45CB6BEDA76}"/>
              </a:ext>
            </a:extLst>
          </p:cNvPr>
          <p:cNvSpPr/>
          <p:nvPr/>
        </p:nvSpPr>
        <p:spPr>
          <a:xfrm>
            <a:off x="287818" y="10775016"/>
            <a:ext cx="14515953" cy="17536800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6C8A243-0513-025E-C4E4-F66EED96529A}"/>
              </a:ext>
            </a:extLst>
          </p:cNvPr>
          <p:cNvSpPr txBox="1"/>
          <p:nvPr/>
        </p:nvSpPr>
        <p:spPr>
          <a:xfrm>
            <a:off x="15453515" y="10930261"/>
            <a:ext cx="3145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F19CAC"/>
                </a:solidFill>
                <a:latin typeface="Trebuchet MS" panose="020B0703020202090204" pitchFamily="34" charset="0"/>
              </a:rPr>
              <a:t>RESULTS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33B6330-F588-395F-5A7B-619BAA0FFBD7}"/>
              </a:ext>
            </a:extLst>
          </p:cNvPr>
          <p:cNvSpPr/>
          <p:nvPr/>
        </p:nvSpPr>
        <p:spPr>
          <a:xfrm>
            <a:off x="16981598" y="28524725"/>
            <a:ext cx="25814025" cy="3594104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723645FD-D0A8-F064-EDDD-88A219A6ECE7}"/>
              </a:ext>
            </a:extLst>
          </p:cNvPr>
          <p:cNvSpPr>
            <a:spLocks/>
          </p:cNvSpPr>
          <p:nvPr/>
        </p:nvSpPr>
        <p:spPr>
          <a:xfrm>
            <a:off x="15186262" y="10799804"/>
            <a:ext cx="27554146" cy="17512011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40C787E2-D231-3DC3-7E61-837DDF8157CC}"/>
              </a:ext>
            </a:extLst>
          </p:cNvPr>
          <p:cNvSpPr txBox="1"/>
          <p:nvPr/>
        </p:nvSpPr>
        <p:spPr>
          <a:xfrm>
            <a:off x="17190077" y="28641095"/>
            <a:ext cx="12326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rgbClr val="F19CAC"/>
                </a:solidFill>
                <a:latin typeface="Trebuchet MS" panose="020B0703020202090204" pitchFamily="34" charset="0"/>
              </a:rPr>
              <a:t>CONCLUSIONS &amp; FUTURE DIRECTIONS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269D4908-DDB7-369C-DCB6-212E0A389201}"/>
              </a:ext>
            </a:extLst>
          </p:cNvPr>
          <p:cNvGrpSpPr/>
          <p:nvPr/>
        </p:nvGrpSpPr>
        <p:grpSpPr>
          <a:xfrm>
            <a:off x="415449" y="12809397"/>
            <a:ext cx="14312144" cy="15115655"/>
            <a:chOff x="419652" y="12179604"/>
            <a:chExt cx="16102831" cy="16909487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BB4E103E-8A26-C679-591A-9D58B9BFB1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1" b="571"/>
            <a:stretch/>
          </p:blipFill>
          <p:spPr>
            <a:xfrm>
              <a:off x="419652" y="13582881"/>
              <a:ext cx="16102831" cy="12387141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9ED64C6-7E86-A3D6-B2D8-2A85DB1344D8}"/>
                </a:ext>
              </a:extLst>
            </p:cNvPr>
            <p:cNvSpPr txBox="1"/>
            <p:nvPr/>
          </p:nvSpPr>
          <p:spPr>
            <a:xfrm>
              <a:off x="706398" y="12179604"/>
              <a:ext cx="7544819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Young, </a:t>
              </a:r>
              <a:r>
                <a:rPr lang="en-US" sz="3400" b="1" dirty="0">
                  <a:latin typeface="Trebuchet MS" panose="020B0703020202090204" pitchFamily="34" charset="0"/>
                </a:rPr>
                <a:t>female</a:t>
              </a:r>
              <a:r>
                <a:rPr lang="en-US" sz="3400" dirty="0">
                  <a:latin typeface="Trebuchet MS" panose="020B0703020202090204" pitchFamily="34" charset="0"/>
                </a:rPr>
                <a:t> Sprague-Dawley rats were exposed to a single </a:t>
              </a:r>
              <a:r>
                <a:rPr lang="en-US" sz="3400" b="1" dirty="0">
                  <a:latin typeface="Trebuchet MS" panose="020B0703020202090204" pitchFamily="34" charset="0"/>
                </a:rPr>
                <a:t>restraint stress</a:t>
              </a:r>
              <a:endParaRPr lang="en-US" sz="3400" b="1" baseline="30000" dirty="0">
                <a:solidFill>
                  <a:srgbClr val="005B96"/>
                </a:solidFill>
                <a:latin typeface="Trebuchet MS" panose="020B070302020209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825CB67-D1BE-0134-47AD-D2574A58D401}"/>
                </a:ext>
              </a:extLst>
            </p:cNvPr>
            <p:cNvSpPr txBox="1"/>
            <p:nvPr/>
          </p:nvSpPr>
          <p:spPr>
            <a:xfrm>
              <a:off x="8095936" y="12208964"/>
              <a:ext cx="8350602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They were anesthetized, euthanized, and their </a:t>
              </a:r>
              <a:r>
                <a:rPr lang="en-US" sz="3400" b="1" dirty="0">
                  <a:latin typeface="Trebuchet MS" panose="020B0703020202090204" pitchFamily="34" charset="0"/>
                </a:rPr>
                <a:t>brains</a:t>
              </a:r>
              <a:r>
                <a:rPr lang="en-US" sz="3400" dirty="0">
                  <a:latin typeface="Trebuchet MS" panose="020B0703020202090204" pitchFamily="34" charset="0"/>
                </a:rPr>
                <a:t> were quickly </a:t>
              </a:r>
              <a:r>
                <a:rPr lang="en-US" sz="3400" b="1" dirty="0">
                  <a:latin typeface="Trebuchet MS" panose="020B0703020202090204" pitchFamily="34" charset="0"/>
                </a:rPr>
                <a:t>removed</a:t>
              </a:r>
              <a:endParaRPr lang="en-US" sz="3400" b="1" baseline="30000" dirty="0">
                <a:latin typeface="Trebuchet MS" panose="020B070302020209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36B8BF5-99A4-DF23-A426-E173E28CA069}"/>
                </a:ext>
              </a:extLst>
            </p:cNvPr>
            <p:cNvSpPr txBox="1"/>
            <p:nvPr/>
          </p:nvSpPr>
          <p:spPr>
            <a:xfrm>
              <a:off x="7745721" y="16867323"/>
              <a:ext cx="6896073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Immediately following brain removal, a carotid </a:t>
              </a:r>
              <a:r>
                <a:rPr lang="en-US" sz="3400" b="1" dirty="0">
                  <a:latin typeface="Trebuchet MS" panose="020B0703020202090204" pitchFamily="34" charset="0"/>
                </a:rPr>
                <a:t>blood sample</a:t>
              </a:r>
              <a:r>
                <a:rPr lang="en-US" sz="3400" dirty="0">
                  <a:latin typeface="Trebuchet MS" panose="020B0703020202090204" pitchFamily="34" charset="0"/>
                </a:rPr>
                <a:t> was collected 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705B5CD-ED32-0BB7-A017-BF0896A461CB}"/>
                </a:ext>
              </a:extLst>
            </p:cNvPr>
            <p:cNvSpPr txBox="1"/>
            <p:nvPr/>
          </p:nvSpPr>
          <p:spPr>
            <a:xfrm>
              <a:off x="11742608" y="19795182"/>
              <a:ext cx="4624412" cy="478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      250 µm </a:t>
              </a:r>
            </a:p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coronal brain slices containing the </a:t>
              </a:r>
              <a:r>
                <a:rPr lang="en-US" sz="3400" b="1" dirty="0">
                  <a:latin typeface="Trebuchet MS" panose="020B0703020202090204" pitchFamily="34" charset="0"/>
                </a:rPr>
                <a:t>DMH</a:t>
              </a:r>
              <a:r>
                <a:rPr lang="en-US" sz="3400" dirty="0">
                  <a:latin typeface="Trebuchet MS" panose="020B0703020202090204" pitchFamily="34" charset="0"/>
                </a:rPr>
                <a:t> were kept alive in  oxygenated </a:t>
              </a:r>
              <a:r>
                <a:rPr lang="en-US" sz="3400" b="1" dirty="0">
                  <a:latin typeface="Trebuchet MS" panose="020B0703020202090204" pitchFamily="34" charset="0"/>
                </a:rPr>
                <a:t>artificial cerebrospinal fluid</a:t>
              </a:r>
              <a:r>
                <a:rPr lang="en-US" sz="3400" dirty="0">
                  <a:latin typeface="Trebuchet MS" panose="020B0703020202090204" pitchFamily="34" charset="0"/>
                </a:rPr>
                <a:t> kept at 32.5 ℃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5380A86-DC9B-6479-43EE-41EE1132F309}"/>
                </a:ext>
              </a:extLst>
            </p:cNvPr>
            <p:cNvSpPr txBox="1"/>
            <p:nvPr/>
          </p:nvSpPr>
          <p:spPr>
            <a:xfrm>
              <a:off x="488067" y="20393897"/>
              <a:ext cx="5183131" cy="478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A </a:t>
              </a:r>
              <a:r>
                <a:rPr lang="en-US" sz="3400" b="1" dirty="0">
                  <a:latin typeface="Trebuchet MS" panose="020B0703020202090204" pitchFamily="34" charset="0"/>
                </a:rPr>
                <a:t>recording</a:t>
              </a:r>
              <a:r>
                <a:rPr lang="en-US" sz="3400" dirty="0">
                  <a:latin typeface="Trebuchet MS" panose="020B0703020202090204" pitchFamily="34" charset="0"/>
                </a:rPr>
                <a:t> electrode was inserted into </a:t>
              </a:r>
              <a:r>
                <a:rPr lang="en-US" sz="3400" b="1" dirty="0">
                  <a:latin typeface="Trebuchet MS" panose="020B0703020202090204" pitchFamily="34" charset="0"/>
                </a:rPr>
                <a:t>DMH neurons</a:t>
              </a:r>
              <a:r>
                <a:rPr lang="en-US" sz="3400" dirty="0">
                  <a:latin typeface="Trebuchet MS" panose="020B0703020202090204" pitchFamily="34" charset="0"/>
                </a:rPr>
                <a:t>, and a stimulating electrode into surrounding tissue to evoke </a:t>
              </a:r>
              <a:r>
                <a:rPr lang="en-US" sz="3400" b="1" dirty="0">
                  <a:latin typeface="Trebuchet MS" panose="020B0703020202090204" pitchFamily="34" charset="0"/>
                </a:rPr>
                <a:t>excitatory</a:t>
              </a:r>
              <a:r>
                <a:rPr lang="en-US" sz="3400" dirty="0">
                  <a:latin typeface="Trebuchet MS" panose="020B0703020202090204" pitchFamily="34" charset="0"/>
                </a:rPr>
                <a:t> postsynaptic currents (eEPSC) at 0.2 Hz</a:t>
              </a:r>
            </a:p>
          </p:txBody>
        </p:sp>
        <p:pic>
          <p:nvPicPr>
            <p:cNvPr id="53" name="Picture 52" descr="A close-up of a grey surface&#10;&#10;AI-generated content may be incorrect.">
              <a:extLst>
                <a:ext uri="{FF2B5EF4-FFF2-40B4-BE49-F238E27FC236}">
                  <a16:creationId xmlns:a16="http://schemas.microsoft.com/office/drawing/2014/main" id="{78656504-7619-13DB-48E1-25D004CB6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harpenSoften amoun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16" t="18425" r="20460" b="22384"/>
            <a:stretch/>
          </p:blipFill>
          <p:spPr>
            <a:xfrm>
              <a:off x="5986595" y="19125518"/>
              <a:ext cx="5523470" cy="5144100"/>
            </a:xfrm>
            <a:prstGeom prst="rect">
              <a:avLst/>
            </a:prstGeom>
          </p:spPr>
        </p:pic>
        <p:graphicFrame>
          <p:nvGraphicFramePr>
            <p:cNvPr id="54" name="Object 53">
              <a:extLst>
                <a:ext uri="{FF2B5EF4-FFF2-40B4-BE49-F238E27FC236}">
                  <a16:creationId xmlns:a16="http://schemas.microsoft.com/office/drawing/2014/main" id="{3EDB43C3-B6C1-7B60-15B2-99B9EC4B0AF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16189873"/>
                </p:ext>
              </p:extLst>
            </p:nvPr>
          </p:nvGraphicFramePr>
          <p:xfrm>
            <a:off x="535835" y="25310304"/>
            <a:ext cx="2044072" cy="170048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orelDRAW" r:id="rId15" imgW="1114641" imgH="927614" progId="CorelDraw.Graphic.17">
                    <p:embed/>
                  </p:oleObj>
                </mc:Choice>
                <mc:Fallback>
                  <p:oleObj name="CorelDRAW" r:id="rId15" imgW="1114641" imgH="927614" progId="CorelDraw.Graphic.17">
                    <p:embed/>
                    <p:pic>
                      <p:nvPicPr>
                        <p:cNvPr id="54" name="Object 53">
                          <a:extLst>
                            <a:ext uri="{FF2B5EF4-FFF2-40B4-BE49-F238E27FC236}">
                              <a16:creationId xmlns:a16="http://schemas.microsoft.com/office/drawing/2014/main" id="{DAD5D179-3B3C-1B9C-AD3E-432EB95642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535835" y="25310304"/>
                          <a:ext cx="2044072" cy="170048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AA6A267-F647-8D33-3118-15377BFBA4BC}"/>
                </a:ext>
              </a:extLst>
            </p:cNvPr>
            <p:cNvSpPr txBox="1"/>
            <p:nvPr/>
          </p:nvSpPr>
          <p:spPr>
            <a:xfrm>
              <a:off x="4891896" y="25179688"/>
              <a:ext cx="6112226" cy="24445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b="1" dirty="0">
                  <a:latin typeface="Trebuchet MS" panose="020B0703020202090204" pitchFamily="34" charset="0"/>
                </a:rPr>
                <a:t>Living</a:t>
              </a:r>
              <a:r>
                <a:rPr lang="en-US" sz="3400" dirty="0">
                  <a:latin typeface="Trebuchet MS" panose="020B0703020202090204" pitchFamily="34" charset="0"/>
                </a:rPr>
                <a:t> </a:t>
              </a:r>
              <a:r>
                <a:rPr lang="en-US" sz="3400" b="1" dirty="0">
                  <a:latin typeface="Trebuchet MS" panose="020B0703020202090204" pitchFamily="34" charset="0"/>
                </a:rPr>
                <a:t>neurons</a:t>
              </a:r>
              <a:r>
                <a:rPr lang="en-US" sz="3400" dirty="0">
                  <a:latin typeface="Trebuchet MS" panose="020B0703020202090204" pitchFamily="34" charset="0"/>
                </a:rPr>
                <a:t> were recorded from before and after high frequency stimulation (HFS)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9F2CC2E-B901-9420-102A-02D6AC6D50A8}"/>
                </a:ext>
              </a:extLst>
            </p:cNvPr>
            <p:cNvSpPr txBox="1"/>
            <p:nvPr/>
          </p:nvSpPr>
          <p:spPr>
            <a:xfrm>
              <a:off x="1062720" y="27823991"/>
              <a:ext cx="12282328" cy="585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Trebuchet MS" panose="020B0703020202090204" pitchFamily="34" charset="0"/>
                </a:rPr>
                <a:t>HFS Protocol: 100 Hz for 4 seconds, twice, 20 seconds apart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68B90A-2AE8-81EB-58A2-A08F7F862E9E}"/>
                </a:ext>
              </a:extLst>
            </p:cNvPr>
            <p:cNvSpPr txBox="1"/>
            <p:nvPr/>
          </p:nvSpPr>
          <p:spPr>
            <a:xfrm>
              <a:off x="1144912" y="28572638"/>
              <a:ext cx="13496881" cy="516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Data analysis was performed using </a:t>
              </a:r>
              <a:r>
                <a:rPr lang="en-US" sz="2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patchclampplotteR</a:t>
              </a: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 by</a:t>
              </a: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 Christelinda Laureijs</a:t>
              </a:r>
              <a:r>
                <a:rPr lang="en-US" sz="2400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CB5317A-A916-37FB-5B20-A7BB2BA4A7C4}"/>
                </a:ext>
              </a:extLst>
            </p:cNvPr>
            <p:cNvSpPr txBox="1"/>
            <p:nvPr/>
          </p:nvSpPr>
          <p:spPr>
            <a:xfrm>
              <a:off x="11510065" y="24889135"/>
              <a:ext cx="4856956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50 µM picrotoxin was applied to observe </a:t>
              </a:r>
              <a:r>
                <a:rPr lang="en-US" sz="3400" b="1" dirty="0">
                  <a:latin typeface="Trebuchet MS" panose="020B0703020202090204" pitchFamily="34" charset="0"/>
                </a:rPr>
                <a:t>glutamate</a:t>
              </a:r>
              <a:r>
                <a:rPr lang="en-US" sz="3400" dirty="0">
                  <a:latin typeface="Trebuchet MS" panose="020B0703020202090204" pitchFamily="34" charset="0"/>
                </a:rPr>
                <a:t> synapses</a:t>
              </a:r>
              <a:endParaRPr lang="en-US" sz="3400" b="1" baseline="30000" dirty="0">
                <a:latin typeface="Trebuchet MS" panose="020B0703020202090204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320E00A-B365-0E32-6F38-3C9A28C62F8E}"/>
              </a:ext>
            </a:extLst>
          </p:cNvPr>
          <p:cNvSpPr txBox="1"/>
          <p:nvPr/>
        </p:nvSpPr>
        <p:spPr>
          <a:xfrm>
            <a:off x="30103071" y="28988098"/>
            <a:ext cx="123261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rebuchet MS" panose="020B0703020202090204" pitchFamily="34" charset="0"/>
              </a:rPr>
              <a:t>Future work </a:t>
            </a:r>
            <a:r>
              <a:rPr lang="en-US" sz="3200" dirty="0">
                <a:latin typeface="Trebuchet MS" panose="020B0703020202090204" pitchFamily="34" charset="0"/>
              </a:rPr>
              <a:t>aims to determine: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The effect of chronic (repeated) stress (</a:t>
            </a:r>
            <a:r>
              <a:rPr lang="en-US" sz="3200" b="1" dirty="0">
                <a:latin typeface="Trebuchet MS" panose="020B0703020202090204" pitchFamily="34" charset="0"/>
              </a:rPr>
              <a:t>work in progress</a:t>
            </a:r>
            <a:r>
              <a:rPr lang="en-US" sz="3200" dirty="0">
                <a:latin typeface="Trebuchet MS" panose="020B0703020202090204" pitchFamily="34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How corticosterone is involved in the change in glutamate transmission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The effect of stress on neuronal excitability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B94FA8B-5D55-2336-58F1-7A01E82033F9}"/>
              </a:ext>
            </a:extLst>
          </p:cNvPr>
          <p:cNvSpPr/>
          <p:nvPr/>
        </p:nvSpPr>
        <p:spPr>
          <a:xfrm>
            <a:off x="11060246" y="28524726"/>
            <a:ext cx="5696859" cy="3594104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endParaRPr lang="en-CA" sz="1600" b="1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18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ACKNOWLEDGMENTS</a:t>
            </a:r>
          </a:p>
          <a:p>
            <a:endParaRPr lang="en-CA" sz="1600" b="1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1600" dirty="0">
                <a:latin typeface="Trebuchet MS" panose="020B0703020202090204" pitchFamily="34" charset="0"/>
                <a:cs typeface="Times New Roman" panose="02020603050405020304" pitchFamily="18" charset="0"/>
              </a:rPr>
              <a:t>I want to thank my supervisor, Dr Crosby, for her continued guidance and support. I want to express my gratitude to Jackie Jacob-Vogels for her dedication to and passion for incredible animal care, from which I have learned so much. Thank you to Christelinda for her support with data analysis.</a:t>
            </a:r>
          </a:p>
          <a:p>
            <a:endParaRPr lang="en-CA" sz="1600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1600" dirty="0">
                <a:latin typeface="Trebuchet MS" panose="020B0703020202090204" pitchFamily="34" charset="0"/>
                <a:cs typeface="Times New Roman" panose="02020603050405020304" pitchFamily="18" charset="0"/>
              </a:rPr>
              <a:t>This project was supported by a Mount Allison Independent Student Research Grant (ISRG), funded by a Natural Science and Engineering Research Counsil of Canada (NSERC) Undergraduate Student Research Award (USRA). </a:t>
            </a:r>
          </a:p>
          <a:p>
            <a:endParaRPr lang="en-CA" sz="1000" dirty="0"/>
          </a:p>
          <a:p>
            <a:pPr algn="ctr"/>
            <a:endParaRPr lang="en-US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736706-BB2E-CE62-4E52-50C4D79BA602}"/>
              </a:ext>
            </a:extLst>
          </p:cNvPr>
          <p:cNvSpPr txBox="1"/>
          <p:nvPr/>
        </p:nvSpPr>
        <p:spPr>
          <a:xfrm>
            <a:off x="406907" y="6174543"/>
            <a:ext cx="50428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The </a:t>
            </a:r>
            <a:r>
              <a:rPr lang="en-US" sz="3600" b="1" dirty="0">
                <a:latin typeface="Trebuchet MS" panose="020B0703020202090204" pitchFamily="34" charset="0"/>
              </a:rPr>
              <a:t>dorsomedial</a:t>
            </a:r>
            <a:r>
              <a:rPr lang="en-US" sz="3600" dirty="0">
                <a:latin typeface="Trebuchet MS" panose="020B0703020202090204" pitchFamily="34" charset="0"/>
              </a:rPr>
              <a:t> </a:t>
            </a:r>
            <a:r>
              <a:rPr lang="en-US" sz="3600" b="1" dirty="0">
                <a:latin typeface="Trebuchet MS" panose="020B0703020202090204" pitchFamily="34" charset="0"/>
              </a:rPr>
              <a:t>hypothalamus (DMH</a:t>
            </a:r>
            <a:r>
              <a:rPr lang="en-US" sz="3600" dirty="0">
                <a:latin typeface="Trebuchet MS" panose="020B0703020202090204" pitchFamily="34" charset="0"/>
              </a:rPr>
              <a:t>) </a:t>
            </a:r>
          </a:p>
          <a:p>
            <a:pPr algn="ctr"/>
            <a:r>
              <a:rPr lang="en-US" sz="3600" dirty="0">
                <a:latin typeface="Trebuchet MS" panose="020B0703020202090204" pitchFamily="34" charset="0"/>
              </a:rPr>
              <a:t>is</a:t>
            </a:r>
            <a:r>
              <a:rPr lang="en-US" sz="3600" b="1" dirty="0">
                <a:latin typeface="Trebuchet MS" panose="020B0703020202090204" pitchFamily="34" charset="0"/>
              </a:rPr>
              <a:t> </a:t>
            </a:r>
            <a:r>
              <a:rPr lang="en-US" sz="3600" dirty="0">
                <a:latin typeface="Trebuchet MS" panose="020B0703020202090204" pitchFamily="34" charset="0"/>
              </a:rPr>
              <a:t>a brain region </a:t>
            </a:r>
          </a:p>
          <a:p>
            <a:pPr algn="ctr"/>
            <a:r>
              <a:rPr lang="en-US" sz="3600" dirty="0">
                <a:latin typeface="Trebuchet MS" panose="020B0703020202090204" pitchFamily="34" charset="0"/>
              </a:rPr>
              <a:t>involved in appetite and body weight regulation</a:t>
            </a:r>
            <a:r>
              <a:rPr lang="en-US" sz="3600" baseline="30000" dirty="0">
                <a:latin typeface="Trebuchet MS" panose="020B0703020202090204" pitchFamily="34" charset="0"/>
              </a:rPr>
              <a:t>1</a:t>
            </a:r>
            <a:r>
              <a:rPr lang="en-US" sz="3600" dirty="0">
                <a:latin typeface="Trebuchet MS" panose="020B0703020202090204" pitchFamily="34" charset="0"/>
              </a:rPr>
              <a:t>, and the stress response</a:t>
            </a:r>
            <a:r>
              <a:rPr lang="en-US" sz="3600" baseline="30000" dirty="0">
                <a:latin typeface="Trebuchet MS" panose="020B0703020202090204" pitchFamily="34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12760D-B2B7-E04D-A6EF-B3361B23A39B}"/>
              </a:ext>
            </a:extLst>
          </p:cNvPr>
          <p:cNvSpPr txBox="1"/>
          <p:nvPr/>
        </p:nvSpPr>
        <p:spPr>
          <a:xfrm>
            <a:off x="10949099" y="5366388"/>
            <a:ext cx="10017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Using glutamate and GABA, the DMH projects to the paraventricular nucleus</a:t>
            </a:r>
            <a:endParaRPr lang="en-US" sz="3600" baseline="30000" dirty="0">
              <a:latin typeface="Trebuchet MS" panose="020B070302020209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F5631F-7A67-12D6-7BD3-3672C41F29F8}"/>
              </a:ext>
            </a:extLst>
          </p:cNvPr>
          <p:cNvSpPr txBox="1"/>
          <p:nvPr/>
        </p:nvSpPr>
        <p:spPr>
          <a:xfrm>
            <a:off x="12756904" y="8287376"/>
            <a:ext cx="6401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DMH neurons have receptors for </a:t>
            </a:r>
            <a:r>
              <a:rPr lang="en-US" sz="3600" b="1" dirty="0">
                <a:latin typeface="Trebuchet MS" panose="020B0703020202090204" pitchFamily="34" charset="0"/>
              </a:rPr>
              <a:t>stress hormones</a:t>
            </a:r>
            <a:r>
              <a:rPr lang="en-US" sz="3600" baseline="30000" dirty="0">
                <a:latin typeface="Trebuchet MS" panose="020B0703020202090204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9E6B56-E26C-1504-5DA0-D7B8AEF7544B}"/>
              </a:ext>
            </a:extLst>
          </p:cNvPr>
          <p:cNvSpPr txBox="1"/>
          <p:nvPr/>
        </p:nvSpPr>
        <p:spPr>
          <a:xfrm>
            <a:off x="23903092" y="8892602"/>
            <a:ext cx="179882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rebuchet MS" panose="020B0703020202090204" pitchFamily="34" charset="0"/>
              </a:rPr>
              <a:t>How </a:t>
            </a:r>
            <a:r>
              <a:rPr lang="en-US" sz="40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4000" dirty="0">
                <a:latin typeface="Trebuchet MS" panose="020B0703020202090204" pitchFamily="34" charset="0"/>
              </a:rPr>
              <a:t>in </a:t>
            </a:r>
            <a:r>
              <a:rPr lang="en-US" sz="4000" b="1" i="1" dirty="0">
                <a:latin typeface="Trebuchet MS" panose="020B0703020202090204" pitchFamily="34" charset="0"/>
              </a:rPr>
              <a:t>females</a:t>
            </a:r>
            <a:r>
              <a:rPr lang="en-US" sz="4000" dirty="0">
                <a:latin typeface="Trebuchet MS" panose="020B0703020202090204" pitchFamily="34" charset="0"/>
              </a:rPr>
              <a:t> affects</a:t>
            </a:r>
            <a:r>
              <a:rPr lang="en-US" sz="4000" b="1" dirty="0">
                <a:latin typeface="Trebuchet MS" panose="020B0703020202090204" pitchFamily="34" charset="0"/>
              </a:rPr>
              <a:t> glutamatergic DMH transmission </a:t>
            </a:r>
            <a:r>
              <a:rPr lang="en-US" sz="4000" dirty="0">
                <a:latin typeface="Trebuchet MS" panose="020B0703020202090204" pitchFamily="34" charset="0"/>
              </a:rPr>
              <a:t>to ultimately influence appetite is </a:t>
            </a:r>
            <a:r>
              <a:rPr lang="en-US" sz="4000" b="1" dirty="0">
                <a:latin typeface="Trebuchet MS" panose="020B0703020202090204" pitchFamily="34" charset="0"/>
              </a:rPr>
              <a:t>unknown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C2193F1-9638-576B-CC55-8ABFC3312444}"/>
              </a:ext>
            </a:extLst>
          </p:cNvPr>
          <p:cNvSpPr txBox="1"/>
          <p:nvPr/>
        </p:nvSpPr>
        <p:spPr>
          <a:xfrm>
            <a:off x="24325494" y="5466138"/>
            <a:ext cx="1747657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rebuchet MS" panose="020B0703020202090204" pitchFamily="34" charset="0"/>
              </a:rPr>
              <a:t>Stress response mechanisms have not adapted to our high stress society and landscape of high calorie, highly palatable foods</a:t>
            </a:r>
            <a:r>
              <a:rPr lang="en-US" sz="4000" baseline="30000" dirty="0">
                <a:latin typeface="Trebuchet MS" panose="020B0703020202090204" pitchFamily="34" charset="0"/>
              </a:rPr>
              <a:t>7</a:t>
            </a:r>
            <a:r>
              <a:rPr lang="en-US" sz="4000" dirty="0">
                <a:latin typeface="Trebuchet MS" panose="020B0703020202090204" pitchFamily="34" charset="0"/>
              </a:rPr>
              <a:t>. </a:t>
            </a:r>
            <a:r>
              <a:rPr lang="en-US" sz="4000" b="1" dirty="0">
                <a:latin typeface="Trebuchet MS" panose="020B0703020202090204" pitchFamily="34" charset="0"/>
              </a:rPr>
              <a:t>Women</a:t>
            </a:r>
            <a:r>
              <a:rPr lang="en-US" sz="4000" dirty="0">
                <a:latin typeface="Trebuchet MS" panose="020B0703020202090204" pitchFamily="34" charset="0"/>
              </a:rPr>
              <a:t> are particularly vulnerable to </a:t>
            </a:r>
            <a:r>
              <a:rPr lang="en-US" sz="4000" b="1" dirty="0">
                <a:latin typeface="Trebuchet MS" panose="020B0703020202090204" pitchFamily="34" charset="0"/>
              </a:rPr>
              <a:t>disordered eating </a:t>
            </a:r>
            <a:r>
              <a:rPr lang="en-US" sz="4000" dirty="0">
                <a:latin typeface="Trebuchet MS" panose="020B0703020202090204" pitchFamily="34" charset="0"/>
              </a:rPr>
              <a:t>behaviours when </a:t>
            </a:r>
            <a:r>
              <a:rPr lang="en-US" sz="4000" b="1" dirty="0">
                <a:latin typeface="Trebuchet MS" panose="020B0703020202090204" pitchFamily="34" charset="0"/>
              </a:rPr>
              <a:t>stressed</a:t>
            </a:r>
            <a:r>
              <a:rPr lang="en-US" sz="4000" baseline="30000" dirty="0">
                <a:latin typeface="Trebuchet MS" panose="020B0703020202090204" pitchFamily="34" charset="0"/>
              </a:rPr>
              <a:t>5</a:t>
            </a:r>
            <a:r>
              <a:rPr lang="en-US" sz="4000" dirty="0">
                <a:latin typeface="Trebuchet MS" panose="020B0703020202090204" pitchFamily="34" charset="0"/>
              </a:rPr>
              <a:t>, for which the neurophysiological basis is unclear. Yet, female research subjects remain underrepresented, which this research aims to address.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1C43E4D4-EC53-BCA7-84F9-00CACFF1C2FC}"/>
              </a:ext>
            </a:extLst>
          </p:cNvPr>
          <p:cNvSpPr txBox="1"/>
          <p:nvPr/>
        </p:nvSpPr>
        <p:spPr>
          <a:xfrm>
            <a:off x="11903499" y="6761836"/>
            <a:ext cx="78658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where </a:t>
            </a:r>
            <a:r>
              <a:rPr lang="en-US" sz="3600" b="1" dirty="0">
                <a:latin typeface="Trebuchet MS" panose="020B0703020202090204" pitchFamily="34" charset="0"/>
              </a:rPr>
              <a:t>stress </a:t>
            </a:r>
          </a:p>
          <a:p>
            <a:pPr algn="ctr"/>
            <a:r>
              <a:rPr lang="en-US" sz="3600" b="1" dirty="0">
                <a:latin typeface="Trebuchet MS" panose="020B0703020202090204" pitchFamily="34" charset="0"/>
              </a:rPr>
              <a:t>hormones </a:t>
            </a:r>
            <a:r>
              <a:rPr lang="en-US" sz="3600" dirty="0">
                <a:latin typeface="Trebuchet MS" panose="020B0703020202090204" pitchFamily="34" charset="0"/>
              </a:rPr>
              <a:t>are produced</a:t>
            </a:r>
            <a:r>
              <a:rPr lang="en-US" sz="3600" baseline="30000" dirty="0">
                <a:latin typeface="Trebuchet MS" panose="020B0703020202090204" pitchFamily="34" charset="0"/>
              </a:rPr>
              <a:t>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5F5FC84D-752B-7DB2-344D-5C729F74C621}"/>
              </a:ext>
            </a:extLst>
          </p:cNvPr>
          <p:cNvSpPr txBox="1">
            <a:spLocks noChangeAspect="1"/>
          </p:cNvSpPr>
          <p:nvPr/>
        </p:nvSpPr>
        <p:spPr>
          <a:xfrm>
            <a:off x="14642106" y="26727434"/>
            <a:ext cx="24465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Under </a:t>
            </a:r>
            <a:r>
              <a:rPr lang="en-US" sz="36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600" dirty="0">
                <a:latin typeface="Trebuchet MS" panose="020B0703020202090204" pitchFamily="34" charset="0"/>
              </a:rPr>
              <a:t>, the PPR </a:t>
            </a:r>
            <a:r>
              <a:rPr lang="en-US" sz="3600" b="1" dirty="0">
                <a:latin typeface="Trebuchet MS" panose="020B0703020202090204" pitchFamily="34" charset="0"/>
              </a:rPr>
              <a:t>increased</a:t>
            </a:r>
            <a:r>
              <a:rPr lang="en-US" sz="3600" dirty="0">
                <a:latin typeface="Trebuchet MS" panose="020B0703020202090204" pitchFamily="34" charset="0"/>
              </a:rPr>
              <a:t>, indicating a </a:t>
            </a:r>
            <a:r>
              <a:rPr lang="en-US" sz="3600" b="1" dirty="0">
                <a:latin typeface="Trebuchet MS" panose="020B0703020202090204" pitchFamily="34" charset="0"/>
              </a:rPr>
              <a:t>lower</a:t>
            </a:r>
            <a:r>
              <a:rPr lang="en-US" sz="3600" dirty="0">
                <a:latin typeface="Trebuchet MS" panose="020B0703020202090204" pitchFamily="34" charset="0"/>
              </a:rPr>
              <a:t> probability of glutamate release onto DMH neurons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BA5D4D12-E6A3-7F78-A66F-EB3C093AFD17}"/>
              </a:ext>
            </a:extLst>
          </p:cNvPr>
          <p:cNvSpPr txBox="1"/>
          <p:nvPr/>
        </p:nvSpPr>
        <p:spPr>
          <a:xfrm>
            <a:off x="14563255" y="11948849"/>
            <a:ext cx="175907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3600" dirty="0">
                <a:latin typeface="Trebuchet MS" panose="020B0703020202090204" pitchFamily="34" charset="0"/>
              </a:rPr>
              <a:t>in females triggered a </a:t>
            </a:r>
            <a:r>
              <a:rPr lang="en-US" sz="3600" b="1" dirty="0">
                <a:latin typeface="Trebuchet MS" panose="020B0703020202090204" pitchFamily="34" charset="0"/>
              </a:rPr>
              <a:t>long-lasting depression </a:t>
            </a:r>
            <a:r>
              <a:rPr lang="en-US" sz="3600" dirty="0">
                <a:latin typeface="Trebuchet MS" panose="020B0703020202090204" pitchFamily="34" charset="0"/>
              </a:rPr>
              <a:t>in</a:t>
            </a:r>
            <a:r>
              <a:rPr lang="en-US" sz="3600" b="1" i="1" dirty="0">
                <a:latin typeface="Trebuchet MS" panose="020B0703020202090204" pitchFamily="34" charset="0"/>
              </a:rPr>
              <a:t> </a:t>
            </a:r>
            <a:r>
              <a:rPr lang="en-US" sz="3600" dirty="0">
                <a:latin typeface="Trebuchet MS" panose="020B0703020202090204" pitchFamily="34" charset="0"/>
              </a:rPr>
              <a:t>glutamate transmission compared to naïve, but not in males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46709F1E-9F19-11C4-5535-FCFFC8113CF3}"/>
              </a:ext>
            </a:extLst>
          </p:cNvPr>
          <p:cNvSpPr txBox="1"/>
          <p:nvPr/>
        </p:nvSpPr>
        <p:spPr>
          <a:xfrm>
            <a:off x="15103544" y="19105138"/>
            <a:ext cx="2763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Is the decreased transmission during </a:t>
            </a:r>
            <a:r>
              <a:rPr lang="en-US" sz="36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600" dirty="0">
                <a:latin typeface="Trebuchet MS" panose="020B0703020202090204" pitchFamily="34" charset="0"/>
              </a:rPr>
              <a:t> in females due to a </a:t>
            </a:r>
            <a:r>
              <a:rPr lang="en-US" sz="3600" b="1" dirty="0">
                <a:latin typeface="Trebuchet MS" panose="020B0703020202090204" pitchFamily="34" charset="0"/>
              </a:rPr>
              <a:t>presynaptic</a:t>
            </a:r>
            <a:r>
              <a:rPr lang="en-US" sz="3600" dirty="0">
                <a:latin typeface="Trebuchet MS" panose="020B0703020202090204" pitchFamily="34" charset="0"/>
              </a:rPr>
              <a:t> change in glutamate release onto DMH neurons? 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E39E8DD2-22ED-60B0-74A9-BB1DC0D156C7}"/>
              </a:ext>
            </a:extLst>
          </p:cNvPr>
          <p:cNvSpPr txBox="1"/>
          <p:nvPr/>
        </p:nvSpPr>
        <p:spPr>
          <a:xfrm>
            <a:off x="33811832" y="11027821"/>
            <a:ext cx="7309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What </a:t>
            </a:r>
            <a:r>
              <a:rPr lang="en-US" sz="3600" b="1" dirty="0">
                <a:latin typeface="Trebuchet MS" panose="020B0703020202090204" pitchFamily="34" charset="0"/>
              </a:rPr>
              <a:t>causes</a:t>
            </a:r>
            <a:r>
              <a:rPr lang="en-US" sz="3600" dirty="0">
                <a:latin typeface="Trebuchet MS" panose="020B0703020202090204" pitchFamily="34" charset="0"/>
              </a:rPr>
              <a:t> this decrease? </a:t>
            </a:r>
          </a:p>
        </p:txBody>
      </p:sp>
      <p:pic>
        <p:nvPicPr>
          <p:cNvPr id="131" name="Picture 130" descr="A black and white logo&#10;&#10;AI-generated content may be incorrect.">
            <a:extLst>
              <a:ext uri="{FF2B5EF4-FFF2-40B4-BE49-F238E27FC236}">
                <a16:creationId xmlns:a16="http://schemas.microsoft.com/office/drawing/2014/main" id="{2770C3BF-785A-1EF0-D76C-7D509652EC8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37" r="48181"/>
          <a:stretch>
            <a:fillRect/>
          </a:stretch>
        </p:blipFill>
        <p:spPr>
          <a:xfrm rot="10133900">
            <a:off x="31307735" y="11363686"/>
            <a:ext cx="3732499" cy="1883539"/>
          </a:xfrm>
          <a:prstGeom prst="rect">
            <a:avLst/>
          </a:prstGeom>
        </p:spPr>
      </p:pic>
      <p:sp>
        <p:nvSpPr>
          <p:cNvPr id="132" name="TextBox 131">
            <a:extLst>
              <a:ext uri="{FF2B5EF4-FFF2-40B4-BE49-F238E27FC236}">
                <a16:creationId xmlns:a16="http://schemas.microsoft.com/office/drawing/2014/main" id="{CAEB8B37-82B5-D0AA-87C7-D7D7FA7FEF25}"/>
              </a:ext>
            </a:extLst>
          </p:cNvPr>
          <p:cNvSpPr txBox="1">
            <a:spLocks noChangeAspect="1"/>
          </p:cNvSpPr>
          <p:nvPr/>
        </p:nvSpPr>
        <p:spPr>
          <a:xfrm>
            <a:off x="32777039" y="11707226"/>
            <a:ext cx="94230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C11C84"/>
                </a:solidFill>
                <a:latin typeface="Trebuchet MS" panose="020B0703020202090204" pitchFamily="34" charset="0"/>
              </a:rPr>
              <a:t>Endocannabinoids</a:t>
            </a:r>
            <a:r>
              <a:rPr lang="en-US" sz="3600" dirty="0">
                <a:latin typeface="Trebuchet MS" panose="020B0703020202090204" pitchFamily="34" charset="0"/>
              </a:rPr>
              <a:t> can trigger </a:t>
            </a:r>
          </a:p>
          <a:p>
            <a:pPr algn="ctr"/>
            <a:r>
              <a:rPr lang="en-US" sz="3600" dirty="0">
                <a:latin typeface="Trebuchet MS" panose="020B0703020202090204" pitchFamily="34" charset="0"/>
              </a:rPr>
              <a:t>a long-lasting decrease in glutamate release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1886CCE1-CF30-C418-03F2-415F97EB36CF}"/>
              </a:ext>
            </a:extLst>
          </p:cNvPr>
          <p:cNvSpPr txBox="1"/>
          <p:nvPr/>
        </p:nvSpPr>
        <p:spPr>
          <a:xfrm>
            <a:off x="38102796" y="20620153"/>
            <a:ext cx="423767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When </a:t>
            </a:r>
            <a:r>
              <a:rPr lang="en-US" sz="3600" b="1" dirty="0">
                <a:solidFill>
                  <a:srgbClr val="C11C84"/>
                </a:solidFill>
                <a:latin typeface="Trebuchet MS" panose="020B0703020202090204" pitchFamily="34" charset="0"/>
              </a:rPr>
              <a:t>CB1 receptors </a:t>
            </a:r>
            <a:r>
              <a:rPr lang="en-US" sz="3600" dirty="0">
                <a:latin typeface="Trebuchet MS" panose="020B0703020202090204" pitchFamily="34" charset="0"/>
              </a:rPr>
              <a:t>are </a:t>
            </a:r>
            <a:r>
              <a:rPr lang="en-US" sz="3600" b="1" dirty="0">
                <a:latin typeface="Trebuchet MS" panose="020B0703020202090204" pitchFamily="34" charset="0"/>
              </a:rPr>
              <a:t>blocked t</a:t>
            </a:r>
            <a:r>
              <a:rPr lang="en-US" sz="3600" dirty="0">
                <a:latin typeface="Trebuchet MS" panose="020B0703020202090204" pitchFamily="34" charset="0"/>
              </a:rPr>
              <a:t>here is no longer an </a:t>
            </a:r>
            <a:r>
              <a:rPr lang="en-US" sz="36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600" dirty="0">
                <a:latin typeface="Trebuchet MS" panose="020B0703020202090204" pitchFamily="34" charset="0"/>
              </a:rPr>
              <a:t> induced increase in PPR and decrease and glutamate release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B5AF6A40-781D-30AB-543B-9D50789BEA9E}"/>
              </a:ext>
            </a:extLst>
          </p:cNvPr>
          <p:cNvGrpSpPr/>
          <p:nvPr/>
        </p:nvGrpSpPr>
        <p:grpSpPr>
          <a:xfrm>
            <a:off x="15270100" y="13185387"/>
            <a:ext cx="22665103" cy="5557914"/>
            <a:chOff x="10508882" y="1998409"/>
            <a:chExt cx="22665103" cy="5557914"/>
          </a:xfrm>
        </p:grpSpPr>
        <p:pic>
          <p:nvPicPr>
            <p:cNvPr id="135" name="Picture 134" descr="A graph of a graph showing the number of points&#10;&#10;AI-generated content may be incorrect.">
              <a:extLst>
                <a:ext uri="{FF2B5EF4-FFF2-40B4-BE49-F238E27FC236}">
                  <a16:creationId xmlns:a16="http://schemas.microsoft.com/office/drawing/2014/main" id="{A8F63BB1-D8F4-AAF0-2E07-C427CEB147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98738" y="2004609"/>
              <a:ext cx="7772400" cy="5551714"/>
            </a:xfrm>
            <a:prstGeom prst="rect">
              <a:avLst/>
            </a:prstGeom>
          </p:spPr>
        </p:pic>
        <p:pic>
          <p:nvPicPr>
            <p:cNvPr id="136" name="Picture 135" descr="A graph of a graph showing the time&#10;&#10;AI-generated content may be incorrect.">
              <a:extLst>
                <a:ext uri="{FF2B5EF4-FFF2-40B4-BE49-F238E27FC236}">
                  <a16:creationId xmlns:a16="http://schemas.microsoft.com/office/drawing/2014/main" id="{1D205A49-CE32-A0FD-91C1-1A81ECD6E4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08882" y="2004609"/>
              <a:ext cx="7772400" cy="5551714"/>
            </a:xfrm>
            <a:prstGeom prst="rect">
              <a:avLst/>
            </a:prstGeom>
          </p:spPr>
        </p:pic>
        <p:pic>
          <p:nvPicPr>
            <p:cNvPr id="137" name="Picture 136" descr="A graph with dots and lines&#10;&#10;AI-generated content may be incorrect.">
              <a:extLst>
                <a:ext uri="{FF2B5EF4-FFF2-40B4-BE49-F238E27FC236}">
                  <a16:creationId xmlns:a16="http://schemas.microsoft.com/office/drawing/2014/main" id="{EA6B2179-6C96-22F0-6D62-585AD57A6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01585" y="1998409"/>
              <a:ext cx="7772400" cy="5551714"/>
            </a:xfrm>
            <a:prstGeom prst="rect">
              <a:avLst/>
            </a:prstGeom>
          </p:spPr>
        </p:pic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E852BBB3-A9B3-893E-91EA-879E3A518980}"/>
                </a:ext>
              </a:extLst>
            </p:cNvPr>
            <p:cNvSpPr txBox="1"/>
            <p:nvPr/>
          </p:nvSpPr>
          <p:spPr>
            <a:xfrm>
              <a:off x="12135487" y="2230874"/>
              <a:ext cx="6101550" cy="4370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Male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FC9424B5-7D9E-68FE-E542-C2A892864917}"/>
                </a:ext>
              </a:extLst>
            </p:cNvPr>
            <p:cNvSpPr txBox="1"/>
            <p:nvPr/>
          </p:nvSpPr>
          <p:spPr>
            <a:xfrm>
              <a:off x="19596438" y="2206274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Female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EBE588A8-2BD1-3525-DCF6-AA94DB448CEA}"/>
                </a:ext>
              </a:extLst>
            </p:cNvPr>
            <p:cNvSpPr txBox="1"/>
            <p:nvPr/>
          </p:nvSpPr>
          <p:spPr>
            <a:xfrm>
              <a:off x="26999285" y="2218573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Acute Female with 5</a:t>
              </a:r>
              <a:r>
                <a:rPr lang="en-US" sz="2400" dirty="0">
                  <a:latin typeface="Trebuchet MS" panose="020B0703020202090204" pitchFamily="34" charset="0"/>
                </a:rPr>
                <a:t> µM AM251</a:t>
              </a:r>
              <a:endPara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endParaRP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14D8E20D-7C04-63D7-C9E3-680E386A46B8}"/>
              </a:ext>
            </a:extLst>
          </p:cNvPr>
          <p:cNvSpPr txBox="1"/>
          <p:nvPr/>
        </p:nvSpPr>
        <p:spPr>
          <a:xfrm>
            <a:off x="38250145" y="13275592"/>
            <a:ext cx="394997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There is no longer a long-lasting decrease in glutamate under </a:t>
            </a:r>
            <a:r>
              <a:rPr lang="en-US" sz="36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600" dirty="0">
                <a:latin typeface="Trebuchet MS" panose="020B0703020202090204" pitchFamily="34" charset="0"/>
              </a:rPr>
              <a:t> when</a:t>
            </a:r>
            <a:r>
              <a:rPr lang="en-US" sz="3600" b="1" dirty="0">
                <a:solidFill>
                  <a:srgbClr val="C11C84"/>
                </a:solidFill>
                <a:latin typeface="Trebuchet MS" panose="020B0703020202090204" pitchFamily="34" charset="0"/>
              </a:rPr>
              <a:t> CB1 receptors</a:t>
            </a:r>
            <a:r>
              <a:rPr lang="en-US" sz="3600" dirty="0">
                <a:latin typeface="Trebuchet MS" panose="020B0703020202090204" pitchFamily="34" charset="0"/>
              </a:rPr>
              <a:t> are blocked</a:t>
            </a:r>
            <a:endParaRPr lang="en-US" sz="36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846A320-AED3-068B-3AFA-8CF5DC0EC432}"/>
              </a:ext>
            </a:extLst>
          </p:cNvPr>
          <p:cNvSpPr txBox="1"/>
          <p:nvPr/>
        </p:nvSpPr>
        <p:spPr>
          <a:xfrm>
            <a:off x="15728445" y="18177508"/>
            <a:ext cx="18878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 paired t-test was used to compare each 5-minute interval to the 5-minute baseline period. * = p-value &lt; 0.05, ** = p-value &lt; 0.01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E04B3FF-ACC1-8CD4-1F22-79D279468D3B}"/>
              </a:ext>
            </a:extLst>
          </p:cNvPr>
          <p:cNvGrpSpPr/>
          <p:nvPr/>
        </p:nvGrpSpPr>
        <p:grpSpPr>
          <a:xfrm>
            <a:off x="15453515" y="20158925"/>
            <a:ext cx="22598906" cy="5557914"/>
            <a:chOff x="13996779" y="2462933"/>
            <a:chExt cx="22598906" cy="5557914"/>
          </a:xfrm>
        </p:grpSpPr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id="{D1EE8695-2CA2-D8FC-8DD5-29CFCB1AF4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96779" y="2476996"/>
              <a:ext cx="7772400" cy="5540846"/>
            </a:xfrm>
            <a:prstGeom prst="rect">
              <a:avLst/>
            </a:prstGeom>
          </p:spPr>
        </p:pic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18288215-7A97-9149-7B24-0BD994A2D8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1360331" y="2469133"/>
              <a:ext cx="7769864" cy="5551714"/>
            </a:xfrm>
            <a:prstGeom prst="rect">
              <a:avLst/>
            </a:prstGeom>
          </p:spPr>
        </p:pic>
        <p:pic>
          <p:nvPicPr>
            <p:cNvPr id="146" name="Picture 145" descr="A graph with lines and dots&#10;&#10;AI-generated content may be incorrect.">
              <a:extLst>
                <a:ext uri="{FF2B5EF4-FFF2-40B4-BE49-F238E27FC236}">
                  <a16:creationId xmlns:a16="http://schemas.microsoft.com/office/drawing/2014/main" id="{F306BB18-9A94-30D3-6E57-D62B3C8A52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23285" y="2462933"/>
              <a:ext cx="7772400" cy="5551714"/>
            </a:xfrm>
            <a:prstGeom prst="rect">
              <a:avLst/>
            </a:prstGeom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C0B2A156-2148-DA51-E6F6-7F1E2AABACD0}"/>
                </a:ext>
              </a:extLst>
            </p:cNvPr>
            <p:cNvSpPr txBox="1"/>
            <p:nvPr/>
          </p:nvSpPr>
          <p:spPr>
            <a:xfrm>
              <a:off x="22524011" y="2693329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Acute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3D6E5D55-58AA-3400-2BEE-6342A1E8154D}"/>
                </a:ext>
              </a:extLst>
            </p:cNvPr>
            <p:cNvSpPr txBox="1"/>
            <p:nvPr/>
          </p:nvSpPr>
          <p:spPr>
            <a:xfrm>
              <a:off x="15306663" y="2693329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Naïve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FF751F7D-650B-C4D4-484A-9747C96028AE}"/>
                </a:ext>
              </a:extLst>
            </p:cNvPr>
            <p:cNvSpPr txBox="1"/>
            <p:nvPr/>
          </p:nvSpPr>
          <p:spPr>
            <a:xfrm>
              <a:off x="29772979" y="2693329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Acute with 5</a:t>
              </a:r>
              <a:r>
                <a:rPr lang="en-US" sz="2400" dirty="0">
                  <a:latin typeface="Trebuchet MS" panose="020B0703020202090204" pitchFamily="34" charset="0"/>
                </a:rPr>
                <a:t> µM AM251</a:t>
              </a: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 </a:t>
              </a:r>
            </a:p>
          </p:txBody>
        </p: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D32CB646-C018-1FFD-5E0C-71757A4CD968}"/>
              </a:ext>
            </a:extLst>
          </p:cNvPr>
          <p:cNvSpPr txBox="1">
            <a:spLocks noChangeAspect="1"/>
          </p:cNvSpPr>
          <p:nvPr/>
        </p:nvSpPr>
        <p:spPr>
          <a:xfrm>
            <a:off x="15728445" y="25617955"/>
            <a:ext cx="22039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The PPR (calculated as P2/P1) compares the amplitude of two evoked currents and is inversely proportional to the probability of neurotransmitter release. </a:t>
            </a:r>
          </a:p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 paired t-test was used to compare between baseline and HFS. * = p-value &lt; 0.05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E627C1FF-5DC8-7D98-CC67-17F1189BB6DD}"/>
              </a:ext>
            </a:extLst>
          </p:cNvPr>
          <p:cNvSpPr txBox="1"/>
          <p:nvPr/>
        </p:nvSpPr>
        <p:spPr>
          <a:xfrm>
            <a:off x="17272783" y="29535469"/>
            <a:ext cx="1277047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There are </a:t>
            </a:r>
            <a:r>
              <a:rPr lang="en-US" sz="3600" b="1" dirty="0">
                <a:latin typeface="Trebuchet MS" panose="020B0703020202090204" pitchFamily="34" charset="0"/>
              </a:rPr>
              <a:t>sex differences </a:t>
            </a:r>
            <a:r>
              <a:rPr lang="en-US" sz="3600" dirty="0">
                <a:latin typeface="Trebuchet MS" panose="020B0703020202090204" pitchFamily="34" charset="0"/>
              </a:rPr>
              <a:t>in glutamate transmission during acute stress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Trebuchet MS" panose="020B0703020202090204" pitchFamily="34" charset="0"/>
              </a:rPr>
              <a:t>The endocannabinoid receptor CB1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highlight>
                  <a:srgbClr val="FFFF00"/>
                </a:highlight>
                <a:latin typeface="Trebuchet MS" panose="020B0703020202090204" pitchFamily="34" charset="0"/>
              </a:rPr>
              <a:t>Never know what to do because I said that stuff up in the results…</a:t>
            </a:r>
          </a:p>
        </p:txBody>
      </p:sp>
      <p:pic>
        <p:nvPicPr>
          <p:cNvPr id="4" name="Picture 3" descr="A cartoon of two people&#10;&#10;AI-generated content may be incorrect.">
            <a:extLst>
              <a:ext uri="{FF2B5EF4-FFF2-40B4-BE49-F238E27FC236}">
                <a16:creationId xmlns:a16="http://schemas.microsoft.com/office/drawing/2014/main" id="{4EAA3BE0-DFE5-00D1-7CDD-E8FAE7047958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504" y="977649"/>
            <a:ext cx="4715962" cy="2965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69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4D87DA-B3D4-F609-EC3A-B49CA3044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 descr="A black oval object with a white background&#10;&#10;AI-generated content may be incorrect.">
            <a:extLst>
              <a:ext uri="{FF2B5EF4-FFF2-40B4-BE49-F238E27FC236}">
                <a16:creationId xmlns:a16="http://schemas.microsoft.com/office/drawing/2014/main" id="{880FF075-C904-2566-33D2-315A7EC8B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800" y="5128460"/>
            <a:ext cx="18656890" cy="543346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B6F4B61-DB24-CC15-D2AE-3F2226C8AFCA}"/>
              </a:ext>
            </a:extLst>
          </p:cNvPr>
          <p:cNvSpPr/>
          <p:nvPr/>
        </p:nvSpPr>
        <p:spPr>
          <a:xfrm>
            <a:off x="-364869" y="-321711"/>
            <a:ext cx="43925612" cy="5127560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0A835F-C7F4-1031-39DF-049C2553C4DB}"/>
              </a:ext>
            </a:extLst>
          </p:cNvPr>
          <p:cNvSpPr txBox="1"/>
          <p:nvPr/>
        </p:nvSpPr>
        <p:spPr>
          <a:xfrm>
            <a:off x="371641" y="276172"/>
            <a:ext cx="4245258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bg1"/>
                </a:solidFill>
                <a:latin typeface="Trebuchet MS" panose="020B0703020202090204" pitchFamily="34" charset="0"/>
              </a:rPr>
              <a:t>Acute Stress Decreases Glutamate Transmission through </a:t>
            </a:r>
            <a:r>
              <a:rPr lang="en-US" sz="7000" b="1" dirty="0">
                <a:solidFill>
                  <a:srgbClr val="C11C84"/>
                </a:solidFill>
                <a:latin typeface="Trebuchet MS" panose="020B0703020202090204" pitchFamily="34" charset="0"/>
              </a:rPr>
              <a:t>Endocannabinoid-CB1 Receptors </a:t>
            </a:r>
          </a:p>
          <a:p>
            <a:pPr algn="ctr"/>
            <a:r>
              <a:rPr lang="en-US" sz="7000" b="1" dirty="0">
                <a:solidFill>
                  <a:schemeClr val="bg1"/>
                </a:solidFill>
                <a:latin typeface="Trebuchet MS" panose="020B0703020202090204" pitchFamily="34" charset="0"/>
              </a:rPr>
              <a:t>in the Female Rat Dorsomedial Hypothalamus </a:t>
            </a:r>
          </a:p>
          <a:p>
            <a:pPr algn="ctr"/>
            <a:r>
              <a:rPr lang="en-US" sz="5200" dirty="0">
                <a:solidFill>
                  <a:schemeClr val="bg1"/>
                </a:solidFill>
                <a:latin typeface="Trebuchet MS" panose="020B0703020202090204" pitchFamily="34" charset="0"/>
              </a:rPr>
              <a:t>Ruby Muzzatti, </a:t>
            </a:r>
            <a:r>
              <a:rPr lang="en-US" sz="5200" dirty="0">
                <a:solidFill>
                  <a:schemeClr val="bg1"/>
                </a:solidFill>
                <a:highlight>
                  <a:srgbClr val="FFFF00"/>
                </a:highlight>
                <a:latin typeface="Trebuchet MS" panose="020B0703020202090204" pitchFamily="34" charset="0"/>
              </a:rPr>
              <a:t>Lara Swart, Sarah Wilson, Tania W</a:t>
            </a:r>
            <a:r>
              <a:rPr lang="en-US" sz="5200" dirty="0">
                <a:solidFill>
                  <a:schemeClr val="bg1"/>
                </a:solidFill>
                <a:latin typeface="Trebuchet MS" panose="020B0703020202090204" pitchFamily="34" charset="0"/>
              </a:rPr>
              <a:t>, Dr Karen Crosby</a:t>
            </a:r>
          </a:p>
          <a:p>
            <a:pPr algn="ctr"/>
            <a:r>
              <a:rPr lang="en-US" sz="5200" dirty="0">
                <a:solidFill>
                  <a:schemeClr val="bg1"/>
                </a:solidFill>
                <a:latin typeface="Trebuchet MS" panose="020B0703020202090204" pitchFamily="34" charset="0"/>
              </a:rPr>
              <a:t>Department of Biology, Mount Allison University, Sackville, New Brunswick, Canad</a:t>
            </a:r>
            <a:r>
              <a:rPr lang="en-US" sz="5400" dirty="0">
                <a:solidFill>
                  <a:schemeClr val="bg1"/>
                </a:solidFill>
                <a:latin typeface="Trebuchet MS" panose="020B070302020209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F201FC-8B0A-55CF-6385-29F0ACA42FF2}"/>
              </a:ext>
            </a:extLst>
          </p:cNvPr>
          <p:cNvSpPr txBox="1"/>
          <p:nvPr/>
        </p:nvSpPr>
        <p:spPr>
          <a:xfrm>
            <a:off x="357018" y="5177412"/>
            <a:ext cx="4845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b="1" dirty="0">
                <a:solidFill>
                  <a:srgbClr val="F19CAC"/>
                </a:solidFill>
                <a:latin typeface="Trebuchet MS" panose="020B0703020202090204" pitchFamily="34" charset="0"/>
              </a:rPr>
              <a:t>BACKGROUND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AF0CF4-80B2-1019-392B-DCDE6649F8A5}"/>
              </a:ext>
            </a:extLst>
          </p:cNvPr>
          <p:cNvSpPr txBox="1"/>
          <p:nvPr/>
        </p:nvSpPr>
        <p:spPr>
          <a:xfrm>
            <a:off x="560795" y="10973261"/>
            <a:ext cx="359356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b="1" dirty="0">
                <a:solidFill>
                  <a:srgbClr val="F19CAC"/>
                </a:solidFill>
                <a:latin typeface="Trebuchet MS" panose="020B0703020202090204" pitchFamily="34" charset="0"/>
              </a:rPr>
              <a:t>METHODS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2403588-4C6B-5FD0-0C9D-399DC56BF3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5477" y="1707266"/>
            <a:ext cx="4109776" cy="269190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85F1013-864E-9B38-215A-CEC454487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82185" y="1670428"/>
            <a:ext cx="6719885" cy="287835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E94C59D-469E-75A2-E353-C46B7953C986}"/>
              </a:ext>
            </a:extLst>
          </p:cNvPr>
          <p:cNvSpPr txBox="1"/>
          <p:nvPr/>
        </p:nvSpPr>
        <p:spPr>
          <a:xfrm>
            <a:off x="4005369" y="11048906"/>
            <a:ext cx="106208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All experiments were performed according to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protocol #104140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approved by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Mount Allison University Animal Care Committee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in accordance with the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Canadian Council on Animal Care Guidelines</a:t>
            </a:r>
            <a:endParaRPr lang="en-US" sz="2400" b="1" baseline="30000" dirty="0">
              <a:solidFill>
                <a:schemeClr val="tx1">
                  <a:lumMod val="65000"/>
                  <a:lumOff val="35000"/>
                </a:schemeClr>
              </a:solidFill>
              <a:latin typeface="Trebuchet MS" panose="020B070302020209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FC730C5-1FAE-8AB1-7723-A1B5DEBE21F5}"/>
              </a:ext>
            </a:extLst>
          </p:cNvPr>
          <p:cNvSpPr/>
          <p:nvPr/>
        </p:nvSpPr>
        <p:spPr>
          <a:xfrm>
            <a:off x="310445" y="28524725"/>
            <a:ext cx="10541322" cy="3594105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buNone/>
            </a:pPr>
            <a:endParaRPr lang="en-CA" sz="1300" dirty="0"/>
          </a:p>
          <a:p>
            <a:r>
              <a:rPr lang="en-CA" sz="18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REFRENCES</a:t>
            </a:r>
          </a:p>
          <a:p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Schematic Images created using </a:t>
            </a:r>
            <a:r>
              <a:rPr lang="en-CA" sz="1300" b="1" dirty="0" err="1">
                <a:latin typeface="Trebuchet MS" panose="020B0703020202090204" pitchFamily="34" charset="0"/>
                <a:cs typeface="Times New Roman" panose="02020603050405020304" pitchFamily="18" charset="0"/>
              </a:rPr>
              <a:t>BioRender</a:t>
            </a:r>
            <a:r>
              <a:rPr lang="en-CA" sz="13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Bellinger LL, </a:t>
            </a:r>
            <a:r>
              <a:rPr lang="en-CA" sz="1300" dirty="0" err="1">
                <a:latin typeface="Trebuchet MS" panose="020B0703020202090204" pitchFamily="34" charset="0"/>
              </a:rPr>
              <a:t>Bernardis</a:t>
            </a:r>
            <a:r>
              <a:rPr lang="en-CA" sz="1300" dirty="0">
                <a:latin typeface="Trebuchet MS" panose="020B0703020202090204" pitchFamily="34" charset="0"/>
              </a:rPr>
              <a:t> LL. The dorsomedial hypothalamic nucleus and its role in ingestive behavior and body weight regulation. </a:t>
            </a:r>
            <a:r>
              <a:rPr lang="en-CA" sz="1300" i="1" dirty="0">
                <a:latin typeface="Trebuchet MS" panose="020B0703020202090204" pitchFamily="34" charset="0"/>
              </a:rPr>
              <a:t>Physiology &amp; Behavior</a:t>
            </a:r>
            <a:r>
              <a:rPr lang="en-CA" sz="1300" dirty="0">
                <a:latin typeface="Trebuchet MS" panose="020B0703020202090204" pitchFamily="34" charset="0"/>
              </a:rPr>
              <a:t>. 2002;76(3):431-442. doi:</a:t>
            </a:r>
            <a:r>
              <a:rPr lang="en-CA" sz="1300" dirty="0">
                <a:latin typeface="Trebuchet MS" panose="020B0703020202090204" pitchFamily="34" charset="0"/>
                <a:hlinkClick r:id="rId6"/>
              </a:rPr>
              <a:t>10.1016/S0031-9384(02)00756-4</a:t>
            </a:r>
            <a:endParaRPr lang="en-CA" sz="1300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Crosby KM, Bains JS. The intricate link between glucocorticoids and endocannabinoids at stress-relevant synapses in the hypothalamus. </a:t>
            </a:r>
            <a:r>
              <a:rPr lang="en-CA" sz="1300" i="1" dirty="0">
                <a:latin typeface="Trebuchet MS" panose="020B0703020202090204" pitchFamily="34" charset="0"/>
              </a:rPr>
              <a:t>Neuroscience</a:t>
            </a:r>
            <a:r>
              <a:rPr lang="en-CA" sz="1300" dirty="0">
                <a:latin typeface="Trebuchet MS" panose="020B0703020202090204" pitchFamily="34" charset="0"/>
              </a:rPr>
              <a:t>. 2012;204:31-37. doi:</a:t>
            </a:r>
            <a:r>
              <a:rPr lang="en-CA" sz="1300" dirty="0">
                <a:latin typeface="Trebuchet MS" panose="020B0703020202090204" pitchFamily="34" charset="0"/>
                <a:hlinkClick r:id="rId7"/>
              </a:rPr>
              <a:t>10.1016/j.neuroscience.2011.11.049</a:t>
            </a:r>
            <a:r>
              <a:rPr lang="en-CA" sz="1300" dirty="0">
                <a:latin typeface="Trebuchet MS" panose="020B0703020202090204" pitchFamily="34" charset="0"/>
              </a:rPr>
              <a:t> </a:t>
            </a: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Myers B, Mark Dolgas C, </a:t>
            </a:r>
            <a:r>
              <a:rPr lang="en-CA" sz="1300" dirty="0" err="1">
                <a:latin typeface="Trebuchet MS" panose="020B0703020202090204" pitchFamily="34" charset="0"/>
              </a:rPr>
              <a:t>Kasckow</a:t>
            </a:r>
            <a:r>
              <a:rPr lang="en-CA" sz="1300" dirty="0">
                <a:latin typeface="Trebuchet MS" panose="020B0703020202090204" pitchFamily="34" charset="0"/>
              </a:rPr>
              <a:t> J, Cullinan WE, Herman JP. Central stress-integrative circuits: forebrain glutamatergic and GABAergic projections to the dorsomedial hypothalamus, medial preoptic area, and bed nucleus of the stria terminalis. </a:t>
            </a:r>
            <a:r>
              <a:rPr lang="en-CA" sz="1300" i="1" dirty="0">
                <a:latin typeface="Trebuchet MS" panose="020B0703020202090204" pitchFamily="34" charset="0"/>
              </a:rPr>
              <a:t>Brain Struct </a:t>
            </a:r>
            <a:r>
              <a:rPr lang="en-CA" sz="1300" i="1" dirty="0" err="1">
                <a:latin typeface="Trebuchet MS" panose="020B0703020202090204" pitchFamily="34" charset="0"/>
              </a:rPr>
              <a:t>Funct</a:t>
            </a:r>
            <a:r>
              <a:rPr lang="en-CA" sz="1300" dirty="0">
                <a:latin typeface="Trebuchet MS" panose="020B0703020202090204" pitchFamily="34" charset="0"/>
              </a:rPr>
              <a:t>. 2014;219(4):1287-1303. doi:</a:t>
            </a:r>
            <a:r>
              <a:rPr lang="en-CA" sz="1300" dirty="0">
                <a:latin typeface="Trebuchet MS" panose="020B0703020202090204" pitchFamily="34" charset="0"/>
                <a:hlinkClick r:id="rId8"/>
              </a:rPr>
              <a:t>10.1007/s00429-013-0566-y</a:t>
            </a:r>
            <a:endParaRPr lang="en-CA" sz="1300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Cintra A, </a:t>
            </a:r>
            <a:r>
              <a:rPr lang="en-CA" sz="1300" dirty="0" err="1">
                <a:latin typeface="Trebuchet MS" panose="020B0703020202090204" pitchFamily="34" charset="0"/>
              </a:rPr>
              <a:t>Fuxe</a:t>
            </a:r>
            <a:r>
              <a:rPr lang="en-CA" sz="1300" dirty="0">
                <a:latin typeface="Trebuchet MS" panose="020B0703020202090204" pitchFamily="34" charset="0"/>
              </a:rPr>
              <a:t> K, </a:t>
            </a:r>
            <a:r>
              <a:rPr lang="en-CA" sz="1300" dirty="0" err="1">
                <a:latin typeface="Trebuchet MS" panose="020B0703020202090204" pitchFamily="34" charset="0"/>
              </a:rPr>
              <a:t>Wikstro¨m</a:t>
            </a:r>
            <a:r>
              <a:rPr lang="en-CA" sz="1300" dirty="0">
                <a:latin typeface="Trebuchet MS" panose="020B0703020202090204" pitchFamily="34" charset="0"/>
              </a:rPr>
              <a:t> AC, Visser T, Gustafsson JA. Evidence for thyrotropin-releasing hormone and glucocorticoid receptor-immunoreactive neurons in various preoptic and hypothalamic nuclei of the male rat. </a:t>
            </a:r>
            <a:r>
              <a:rPr lang="en-CA" sz="1300" i="1" dirty="0">
                <a:latin typeface="Trebuchet MS" panose="020B0703020202090204" pitchFamily="34" charset="0"/>
              </a:rPr>
              <a:t>Brain Research</a:t>
            </a:r>
            <a:r>
              <a:rPr lang="en-CA" sz="1300" dirty="0">
                <a:latin typeface="Trebuchet MS" panose="020B0703020202090204" pitchFamily="34" charset="0"/>
              </a:rPr>
              <a:t>. 1990;506(1):139-144. doi:</a:t>
            </a:r>
            <a:r>
              <a:rPr lang="en-CA" sz="1300" dirty="0">
                <a:latin typeface="Trebuchet MS" panose="020B0703020202090204" pitchFamily="34" charset="0"/>
                <a:hlinkClick r:id="rId9"/>
              </a:rPr>
              <a:t>10.1016/0006-8993(90)91210-8</a:t>
            </a:r>
            <a:endParaRPr lang="en-CA" sz="1300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Adam TC, Epel ES. Stress, eating and the reward system. </a:t>
            </a:r>
            <a:r>
              <a:rPr lang="en-CA" sz="1300" i="1" dirty="0">
                <a:latin typeface="Trebuchet MS" panose="020B0703020202090204" pitchFamily="34" charset="0"/>
              </a:rPr>
              <a:t>Physiology &amp; Behavior</a:t>
            </a:r>
            <a:r>
              <a:rPr lang="en-CA" sz="1300" dirty="0">
                <a:latin typeface="Trebuchet MS" panose="020B0703020202090204" pitchFamily="34" charset="0"/>
              </a:rPr>
              <a:t>. 2007;91(4):449-458. doi:</a:t>
            </a:r>
            <a:r>
              <a:rPr lang="en-CA" sz="1300" dirty="0">
                <a:latin typeface="Trebuchet MS" panose="020B0703020202090204" pitchFamily="34" charset="0"/>
                <a:hlinkClick r:id="rId10"/>
              </a:rPr>
              <a:t>10.1016/j.physbeh.2007.04.011</a:t>
            </a:r>
            <a:endParaRPr lang="en-CA" sz="1300" dirty="0">
              <a:latin typeface="Trebuchet MS" panose="020B0703020202090204" pitchFamily="34" charset="0"/>
            </a:endParaRPr>
          </a:p>
          <a:p>
            <a:pPr marL="342900" indent="-342900">
              <a:buAutoNum type="arabicPeriod"/>
            </a:pPr>
            <a:r>
              <a:rPr lang="en-CA" sz="1300" dirty="0">
                <a:latin typeface="Trebuchet MS" panose="020B0703020202090204" pitchFamily="34" charset="0"/>
              </a:rPr>
              <a:t>Laureijs C. </a:t>
            </a:r>
            <a:r>
              <a:rPr lang="en-CA" sz="1300" i="1" dirty="0" err="1">
                <a:latin typeface="Trebuchet MS" panose="020B0703020202090204" pitchFamily="34" charset="0"/>
              </a:rPr>
              <a:t>patchclampplotteR</a:t>
            </a:r>
            <a:r>
              <a:rPr lang="en-CA" sz="1300" i="1" dirty="0">
                <a:latin typeface="Trebuchet MS" panose="020B0703020202090204" pitchFamily="34" charset="0"/>
              </a:rPr>
              <a:t>: Plot and Analyze Raw Patch Clamp Electrophysiology Data</a:t>
            </a:r>
            <a:r>
              <a:rPr lang="en-CA" sz="1300" dirty="0">
                <a:latin typeface="Trebuchet MS" panose="020B0703020202090204" pitchFamily="34" charset="0"/>
              </a:rPr>
              <a:t> [R package]. Version 0.1.0. 2025</a:t>
            </a:r>
          </a:p>
          <a:p>
            <a:pPr marL="342900" indent="-342900">
              <a:buAutoNum type="arabicPeriod"/>
            </a:pPr>
            <a:r>
              <a:rPr lang="en-CA" sz="1400" dirty="0"/>
              <a:t>Dallman MF, Pecoraro NC, La Fleur SE, et al. Glucocorticoids, chronic stress, and obesity. In: </a:t>
            </a:r>
            <a:r>
              <a:rPr lang="en-CA" sz="1400" i="1" dirty="0"/>
              <a:t>Progress in Brain Research</a:t>
            </a:r>
            <a:r>
              <a:rPr lang="en-CA" sz="1400" dirty="0"/>
              <a:t>. Vol 153. Elsevier; 2006:75-105. doi:</a:t>
            </a:r>
            <a:r>
              <a:rPr lang="en-CA" sz="1400" dirty="0">
                <a:hlinkClick r:id="rId11"/>
              </a:rPr>
              <a:t>10.1016/S0079-6123(06)53004-3</a:t>
            </a:r>
            <a:endParaRPr lang="en-CA" sz="1300" dirty="0"/>
          </a:p>
          <a:p>
            <a:pPr algn="ctr"/>
            <a:endParaRPr lang="en-US" sz="1000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55877FB-4933-4C61-F03A-BA3325DC4B25}"/>
              </a:ext>
            </a:extLst>
          </p:cNvPr>
          <p:cNvSpPr/>
          <p:nvPr/>
        </p:nvSpPr>
        <p:spPr>
          <a:xfrm>
            <a:off x="287817" y="5037425"/>
            <a:ext cx="42452590" cy="5506014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2FC9466F-B7B6-0DD3-5FC9-D252B4C725FA}"/>
              </a:ext>
            </a:extLst>
          </p:cNvPr>
          <p:cNvSpPr/>
          <p:nvPr/>
        </p:nvSpPr>
        <p:spPr>
          <a:xfrm>
            <a:off x="287818" y="10775016"/>
            <a:ext cx="14515953" cy="17536800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9E2B5A9-53CC-696B-6D58-B2583CFAB251}"/>
              </a:ext>
            </a:extLst>
          </p:cNvPr>
          <p:cNvSpPr txBox="1"/>
          <p:nvPr/>
        </p:nvSpPr>
        <p:spPr>
          <a:xfrm>
            <a:off x="15453515" y="10930261"/>
            <a:ext cx="3145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200" b="1" dirty="0">
                <a:solidFill>
                  <a:srgbClr val="F19CAC"/>
                </a:solidFill>
                <a:latin typeface="Trebuchet MS" panose="020B0703020202090204" pitchFamily="34" charset="0"/>
              </a:rPr>
              <a:t>RESULTS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8033440-6241-5FF1-8D6C-21E1A2A7C039}"/>
              </a:ext>
            </a:extLst>
          </p:cNvPr>
          <p:cNvSpPr/>
          <p:nvPr/>
        </p:nvSpPr>
        <p:spPr>
          <a:xfrm>
            <a:off x="16981598" y="28524725"/>
            <a:ext cx="25814025" cy="3594104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165E559D-3049-B0B8-676B-D94F79F666AD}"/>
              </a:ext>
            </a:extLst>
          </p:cNvPr>
          <p:cNvSpPr>
            <a:spLocks/>
          </p:cNvSpPr>
          <p:nvPr/>
        </p:nvSpPr>
        <p:spPr>
          <a:xfrm>
            <a:off x="15186262" y="10799804"/>
            <a:ext cx="27554146" cy="17512011"/>
          </a:xfrm>
          <a:prstGeom prst="rect">
            <a:avLst/>
          </a:prstGeom>
          <a:noFill/>
          <a:ln w="57150">
            <a:solidFill>
              <a:srgbClr val="C01D5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EA647E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DDE2049-C533-CDE6-DDF1-FBC8AD1C057C}"/>
              </a:ext>
            </a:extLst>
          </p:cNvPr>
          <p:cNvSpPr txBox="1"/>
          <p:nvPr/>
        </p:nvSpPr>
        <p:spPr>
          <a:xfrm>
            <a:off x="17190077" y="28641095"/>
            <a:ext cx="12326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200" b="1" dirty="0">
                <a:solidFill>
                  <a:srgbClr val="F19CAC"/>
                </a:solidFill>
                <a:latin typeface="Trebuchet MS" panose="020B0703020202090204" pitchFamily="34" charset="0"/>
              </a:rPr>
              <a:t>CONCLUSIONS &amp; FUTURE DIRECTIONS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133C2CAF-5E3F-24CF-8A1E-FED3D7812476}"/>
              </a:ext>
            </a:extLst>
          </p:cNvPr>
          <p:cNvGrpSpPr/>
          <p:nvPr/>
        </p:nvGrpSpPr>
        <p:grpSpPr>
          <a:xfrm>
            <a:off x="415449" y="12809397"/>
            <a:ext cx="14312144" cy="15115655"/>
            <a:chOff x="419652" y="12179604"/>
            <a:chExt cx="16102831" cy="16909487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0D91B422-A916-70A4-0B09-BF608F8DAF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1" b="571"/>
            <a:stretch/>
          </p:blipFill>
          <p:spPr>
            <a:xfrm>
              <a:off x="419652" y="13582881"/>
              <a:ext cx="16102831" cy="12387141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3536F99-E651-82F9-1DC0-D31053EFDBB0}"/>
                </a:ext>
              </a:extLst>
            </p:cNvPr>
            <p:cNvSpPr txBox="1"/>
            <p:nvPr/>
          </p:nvSpPr>
          <p:spPr>
            <a:xfrm>
              <a:off x="706398" y="12179604"/>
              <a:ext cx="7544819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Young, </a:t>
              </a:r>
              <a:r>
                <a:rPr lang="en-US" sz="3400" b="1" dirty="0">
                  <a:latin typeface="Trebuchet MS" panose="020B0703020202090204" pitchFamily="34" charset="0"/>
                </a:rPr>
                <a:t>female</a:t>
              </a:r>
              <a:r>
                <a:rPr lang="en-US" sz="3400" dirty="0">
                  <a:latin typeface="Trebuchet MS" panose="020B0703020202090204" pitchFamily="34" charset="0"/>
                </a:rPr>
                <a:t> Sprague-Dawley rats were exposed to a single </a:t>
              </a:r>
              <a:r>
                <a:rPr lang="en-US" sz="3400" b="1" dirty="0">
                  <a:latin typeface="Trebuchet MS" panose="020B0703020202090204" pitchFamily="34" charset="0"/>
                </a:rPr>
                <a:t>restraint stress</a:t>
              </a:r>
              <a:endParaRPr lang="en-US" sz="3400" b="1" baseline="30000" dirty="0">
                <a:solidFill>
                  <a:srgbClr val="005B96"/>
                </a:solidFill>
                <a:latin typeface="Trebuchet MS" panose="020B070302020209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58218E46-ADDF-8DB9-452B-7D7AF70E657F}"/>
                </a:ext>
              </a:extLst>
            </p:cNvPr>
            <p:cNvSpPr txBox="1"/>
            <p:nvPr/>
          </p:nvSpPr>
          <p:spPr>
            <a:xfrm>
              <a:off x="8095936" y="12208964"/>
              <a:ext cx="8350602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They were anesthetized, euthanized, and their </a:t>
              </a:r>
              <a:r>
                <a:rPr lang="en-US" sz="3400" b="1" dirty="0">
                  <a:latin typeface="Trebuchet MS" panose="020B0703020202090204" pitchFamily="34" charset="0"/>
                </a:rPr>
                <a:t>brains</a:t>
              </a:r>
              <a:r>
                <a:rPr lang="en-US" sz="3400" dirty="0">
                  <a:latin typeface="Trebuchet MS" panose="020B0703020202090204" pitchFamily="34" charset="0"/>
                </a:rPr>
                <a:t> were quickly </a:t>
              </a:r>
              <a:r>
                <a:rPr lang="en-US" sz="3400" b="1" dirty="0">
                  <a:latin typeface="Trebuchet MS" panose="020B0703020202090204" pitchFamily="34" charset="0"/>
                </a:rPr>
                <a:t>removed</a:t>
              </a:r>
              <a:endParaRPr lang="en-US" sz="3400" b="1" baseline="30000" dirty="0">
                <a:latin typeface="Trebuchet MS" panose="020B070302020209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7690E3B-1279-AE43-665B-06B2CB3BF461}"/>
                </a:ext>
              </a:extLst>
            </p:cNvPr>
            <p:cNvSpPr txBox="1"/>
            <p:nvPr/>
          </p:nvSpPr>
          <p:spPr>
            <a:xfrm>
              <a:off x="7745721" y="16867323"/>
              <a:ext cx="6896073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Immediately following brain removal, a carotid </a:t>
              </a:r>
              <a:r>
                <a:rPr lang="en-US" sz="3400" b="1" dirty="0">
                  <a:latin typeface="Trebuchet MS" panose="020B0703020202090204" pitchFamily="34" charset="0"/>
                </a:rPr>
                <a:t>blood sample</a:t>
              </a:r>
              <a:r>
                <a:rPr lang="en-US" sz="3400" dirty="0">
                  <a:latin typeface="Trebuchet MS" panose="020B0703020202090204" pitchFamily="34" charset="0"/>
                </a:rPr>
                <a:t> was collected 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63E5A31-CBD2-44AC-C81C-4D0F7BAF0863}"/>
                </a:ext>
              </a:extLst>
            </p:cNvPr>
            <p:cNvSpPr txBox="1"/>
            <p:nvPr/>
          </p:nvSpPr>
          <p:spPr>
            <a:xfrm>
              <a:off x="11742608" y="19795182"/>
              <a:ext cx="4624412" cy="478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      250 µm </a:t>
              </a:r>
            </a:p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coronal brain slices containing the </a:t>
              </a:r>
              <a:r>
                <a:rPr lang="en-US" sz="3400" b="1" dirty="0">
                  <a:latin typeface="Trebuchet MS" panose="020B0703020202090204" pitchFamily="34" charset="0"/>
                </a:rPr>
                <a:t>DMH</a:t>
              </a:r>
              <a:r>
                <a:rPr lang="en-US" sz="3400" dirty="0">
                  <a:latin typeface="Trebuchet MS" panose="020B0703020202090204" pitchFamily="34" charset="0"/>
                </a:rPr>
                <a:t> were kept alive in  oxygenated </a:t>
              </a:r>
              <a:r>
                <a:rPr lang="en-US" sz="3400" b="1" dirty="0">
                  <a:latin typeface="Trebuchet MS" panose="020B0703020202090204" pitchFamily="34" charset="0"/>
                </a:rPr>
                <a:t>artificial cerebrospinal fluid</a:t>
              </a:r>
              <a:r>
                <a:rPr lang="en-US" sz="3400" dirty="0">
                  <a:latin typeface="Trebuchet MS" panose="020B0703020202090204" pitchFamily="34" charset="0"/>
                </a:rPr>
                <a:t> kept at 32.5 ℃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A5BB7F1-959B-08DE-DB26-743D28BFCDC0}"/>
                </a:ext>
              </a:extLst>
            </p:cNvPr>
            <p:cNvSpPr txBox="1"/>
            <p:nvPr/>
          </p:nvSpPr>
          <p:spPr>
            <a:xfrm>
              <a:off x="488067" y="20393897"/>
              <a:ext cx="5183131" cy="47857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A </a:t>
              </a:r>
              <a:r>
                <a:rPr lang="en-US" sz="3400" b="1" dirty="0">
                  <a:latin typeface="Trebuchet MS" panose="020B0703020202090204" pitchFamily="34" charset="0"/>
                </a:rPr>
                <a:t>recording</a:t>
              </a:r>
              <a:r>
                <a:rPr lang="en-US" sz="3400" dirty="0">
                  <a:latin typeface="Trebuchet MS" panose="020B0703020202090204" pitchFamily="34" charset="0"/>
                </a:rPr>
                <a:t> electrode was inserted into </a:t>
              </a:r>
              <a:r>
                <a:rPr lang="en-US" sz="3400" b="1" dirty="0">
                  <a:latin typeface="Trebuchet MS" panose="020B0703020202090204" pitchFamily="34" charset="0"/>
                </a:rPr>
                <a:t>DMH neurons</a:t>
              </a:r>
              <a:r>
                <a:rPr lang="en-US" sz="3400" dirty="0">
                  <a:latin typeface="Trebuchet MS" panose="020B0703020202090204" pitchFamily="34" charset="0"/>
                </a:rPr>
                <a:t>, and a stimulating electrode into surrounding tissue to evoke </a:t>
              </a:r>
              <a:r>
                <a:rPr lang="en-US" sz="3400" b="1" dirty="0">
                  <a:latin typeface="Trebuchet MS" panose="020B0703020202090204" pitchFamily="34" charset="0"/>
                </a:rPr>
                <a:t>excitatory</a:t>
              </a:r>
              <a:r>
                <a:rPr lang="en-US" sz="3400" dirty="0">
                  <a:latin typeface="Trebuchet MS" panose="020B0703020202090204" pitchFamily="34" charset="0"/>
                </a:rPr>
                <a:t> postsynaptic currents (eEPSC) at 0.2 Hz</a:t>
              </a:r>
            </a:p>
          </p:txBody>
        </p:sp>
        <p:pic>
          <p:nvPicPr>
            <p:cNvPr id="53" name="Picture 52" descr="A close-up of a grey surface&#10;&#10;AI-generated content may be incorrect.">
              <a:extLst>
                <a:ext uri="{FF2B5EF4-FFF2-40B4-BE49-F238E27FC236}">
                  <a16:creationId xmlns:a16="http://schemas.microsoft.com/office/drawing/2014/main" id="{9A4DB8CC-0DF7-F1F3-0F82-F829713603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harpenSoften amoun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716" t="18425" r="20460" b="22384"/>
            <a:stretch/>
          </p:blipFill>
          <p:spPr>
            <a:xfrm>
              <a:off x="5986595" y="19125518"/>
              <a:ext cx="5523470" cy="5144100"/>
            </a:xfrm>
            <a:prstGeom prst="rect">
              <a:avLst/>
            </a:prstGeom>
          </p:spPr>
        </p:pic>
        <p:graphicFrame>
          <p:nvGraphicFramePr>
            <p:cNvPr id="54" name="Object 53">
              <a:extLst>
                <a:ext uri="{FF2B5EF4-FFF2-40B4-BE49-F238E27FC236}">
                  <a16:creationId xmlns:a16="http://schemas.microsoft.com/office/drawing/2014/main" id="{DE021C78-A05E-D4A2-3FDB-A668D98F399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35835" y="25310304"/>
            <a:ext cx="2044072" cy="170048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orelDRAW" r:id="rId15" imgW="1114641" imgH="927614" progId="CorelDraw.Graphic.17">
                    <p:embed/>
                  </p:oleObj>
                </mc:Choice>
                <mc:Fallback>
                  <p:oleObj name="CorelDRAW" r:id="rId15" imgW="1114641" imgH="927614" progId="CorelDraw.Graphic.17">
                    <p:embed/>
                    <p:pic>
                      <p:nvPicPr>
                        <p:cNvPr id="54" name="Object 53">
                          <a:extLst>
                            <a:ext uri="{FF2B5EF4-FFF2-40B4-BE49-F238E27FC236}">
                              <a16:creationId xmlns:a16="http://schemas.microsoft.com/office/drawing/2014/main" id="{3EDB43C3-B6C1-7B60-15B2-99B9EC4B0AF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535835" y="25310304"/>
                          <a:ext cx="2044072" cy="170048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0152A6E-B92D-D9DA-FC36-A5D2C11E7CAA}"/>
                </a:ext>
              </a:extLst>
            </p:cNvPr>
            <p:cNvSpPr txBox="1"/>
            <p:nvPr/>
          </p:nvSpPr>
          <p:spPr>
            <a:xfrm>
              <a:off x="4891896" y="25179688"/>
              <a:ext cx="6112226" cy="24445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b="1" dirty="0">
                  <a:latin typeface="Trebuchet MS" panose="020B0703020202090204" pitchFamily="34" charset="0"/>
                </a:rPr>
                <a:t>Living</a:t>
              </a:r>
              <a:r>
                <a:rPr lang="en-US" sz="3400" dirty="0">
                  <a:latin typeface="Trebuchet MS" panose="020B0703020202090204" pitchFamily="34" charset="0"/>
                </a:rPr>
                <a:t> </a:t>
              </a:r>
              <a:r>
                <a:rPr lang="en-US" sz="3400" b="1" dirty="0">
                  <a:latin typeface="Trebuchet MS" panose="020B0703020202090204" pitchFamily="34" charset="0"/>
                </a:rPr>
                <a:t>neurons</a:t>
              </a:r>
              <a:r>
                <a:rPr lang="en-US" sz="3400" dirty="0">
                  <a:latin typeface="Trebuchet MS" panose="020B0703020202090204" pitchFamily="34" charset="0"/>
                </a:rPr>
                <a:t> were recorded from before and after high frequency stimulation (HFS)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15C4B2-86E9-451E-1499-C316887E0E70}"/>
                </a:ext>
              </a:extLst>
            </p:cNvPr>
            <p:cNvSpPr txBox="1"/>
            <p:nvPr/>
          </p:nvSpPr>
          <p:spPr>
            <a:xfrm>
              <a:off x="1062720" y="27823991"/>
              <a:ext cx="12282328" cy="585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latin typeface="Trebuchet MS" panose="020B0703020202090204" pitchFamily="34" charset="0"/>
                </a:rPr>
                <a:t>HFS Protocol: 100 Hz for 4 seconds, twice, 20 seconds apart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374D801-CB77-AE81-EFAC-786E9367E59D}"/>
                </a:ext>
              </a:extLst>
            </p:cNvPr>
            <p:cNvSpPr txBox="1"/>
            <p:nvPr/>
          </p:nvSpPr>
          <p:spPr>
            <a:xfrm>
              <a:off x="1144912" y="28572638"/>
              <a:ext cx="13496881" cy="516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Data analysis was performed using </a:t>
              </a:r>
              <a:r>
                <a:rPr lang="en-US" sz="2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patchclampplotteR</a:t>
              </a: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 by</a:t>
              </a: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 Christelinda Laureijs</a:t>
              </a:r>
              <a:r>
                <a:rPr lang="en-US" sz="2400" baseline="30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6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7CAFC6A-F30C-6D3B-0179-53377E43FAC5}"/>
                </a:ext>
              </a:extLst>
            </p:cNvPr>
            <p:cNvSpPr txBox="1"/>
            <p:nvPr/>
          </p:nvSpPr>
          <p:spPr>
            <a:xfrm>
              <a:off x="11510065" y="24889135"/>
              <a:ext cx="4856956" cy="18592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400" dirty="0">
                  <a:latin typeface="Trebuchet MS" panose="020B0703020202090204" pitchFamily="34" charset="0"/>
                </a:rPr>
                <a:t>50 µM picrotoxin was applied to observe </a:t>
              </a:r>
              <a:r>
                <a:rPr lang="en-US" sz="3400" b="1" dirty="0">
                  <a:latin typeface="Trebuchet MS" panose="020B0703020202090204" pitchFamily="34" charset="0"/>
                </a:rPr>
                <a:t>glutamate</a:t>
              </a:r>
              <a:r>
                <a:rPr lang="en-US" sz="3400" dirty="0">
                  <a:latin typeface="Trebuchet MS" panose="020B0703020202090204" pitchFamily="34" charset="0"/>
                </a:rPr>
                <a:t> synapses</a:t>
              </a:r>
              <a:endParaRPr lang="en-US" sz="3400" b="1" baseline="30000" dirty="0">
                <a:latin typeface="Trebuchet MS" panose="020B0703020202090204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6AA9A0F-BE5F-CC77-1AAD-8F57293D594C}"/>
              </a:ext>
            </a:extLst>
          </p:cNvPr>
          <p:cNvSpPr txBox="1"/>
          <p:nvPr/>
        </p:nvSpPr>
        <p:spPr>
          <a:xfrm>
            <a:off x="30103071" y="28988098"/>
            <a:ext cx="1232610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Trebuchet MS" panose="020B0703020202090204" pitchFamily="34" charset="0"/>
              </a:rPr>
              <a:t>Future work </a:t>
            </a:r>
            <a:r>
              <a:rPr lang="en-US" sz="3200" dirty="0">
                <a:latin typeface="Trebuchet MS" panose="020B0703020202090204" pitchFamily="34" charset="0"/>
              </a:rPr>
              <a:t>aims to determine: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The effect of chronic (repeated) stress (</a:t>
            </a:r>
            <a:r>
              <a:rPr lang="en-US" sz="3200" b="1" dirty="0">
                <a:latin typeface="Trebuchet MS" panose="020B0703020202090204" pitchFamily="34" charset="0"/>
              </a:rPr>
              <a:t>work in progress</a:t>
            </a:r>
            <a:r>
              <a:rPr lang="en-US" sz="3200" dirty="0">
                <a:latin typeface="Trebuchet MS" panose="020B0703020202090204" pitchFamily="34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How corticosterone is involved in the change in glutamate transmission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Trebuchet MS" panose="020B0703020202090204" pitchFamily="34" charset="0"/>
              </a:rPr>
              <a:t>The effect of stress on neuronal excitability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C464B2-821C-1943-E81C-58F4EC219331}"/>
              </a:ext>
            </a:extLst>
          </p:cNvPr>
          <p:cNvSpPr/>
          <p:nvPr/>
        </p:nvSpPr>
        <p:spPr>
          <a:xfrm>
            <a:off x="11060246" y="28524726"/>
            <a:ext cx="5696859" cy="3594104"/>
          </a:xfrm>
          <a:prstGeom prst="rect">
            <a:avLst/>
          </a:prstGeom>
          <a:solidFill>
            <a:srgbClr val="F19CAC"/>
          </a:solidFill>
          <a:ln>
            <a:solidFill>
              <a:srgbClr val="F19CA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endParaRPr lang="en-CA" sz="1600" b="1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1800" b="1" dirty="0">
                <a:latin typeface="Trebuchet MS" panose="020B0703020202090204" pitchFamily="34" charset="0"/>
                <a:cs typeface="Times New Roman" panose="02020603050405020304" pitchFamily="18" charset="0"/>
              </a:rPr>
              <a:t>ACKNOWLEDGMENTS</a:t>
            </a:r>
          </a:p>
          <a:p>
            <a:endParaRPr lang="en-CA" sz="1600" b="1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1600" dirty="0">
                <a:latin typeface="Trebuchet MS" panose="020B0703020202090204" pitchFamily="34" charset="0"/>
                <a:cs typeface="Times New Roman" panose="02020603050405020304" pitchFamily="18" charset="0"/>
              </a:rPr>
              <a:t>I want to thank my supervisor, Dr Crosby, for her continued guidance and support. I want to express my gratitude to Jackie Jacob-Vogels for her dedication to and passion for incredible animal care, from which I have learned so much. Thank you to Christelinda for her support with data analysis.</a:t>
            </a:r>
          </a:p>
          <a:p>
            <a:endParaRPr lang="en-CA" sz="1600" dirty="0">
              <a:latin typeface="Trebuchet MS" panose="020B0703020202090204" pitchFamily="34" charset="0"/>
              <a:cs typeface="Times New Roman" panose="02020603050405020304" pitchFamily="18" charset="0"/>
            </a:endParaRPr>
          </a:p>
          <a:p>
            <a:r>
              <a:rPr lang="en-CA" sz="1600" dirty="0">
                <a:latin typeface="Trebuchet MS" panose="020B0703020202090204" pitchFamily="34" charset="0"/>
                <a:cs typeface="Times New Roman" panose="02020603050405020304" pitchFamily="18" charset="0"/>
              </a:rPr>
              <a:t>This project was supported by a Mount Allison Independent Student Research Grant (ISRG), funded by a Natural Science and Engineering Research Counsil of Canada (NSERC) Undergraduate Student Research Award (USRA). </a:t>
            </a:r>
          </a:p>
          <a:p>
            <a:endParaRPr lang="en-CA" sz="1000" dirty="0"/>
          </a:p>
          <a:p>
            <a:pPr algn="ctr"/>
            <a:endParaRPr lang="en-US" sz="1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D82C85-E34E-72CF-EC35-2A52D7E1F042}"/>
              </a:ext>
            </a:extLst>
          </p:cNvPr>
          <p:cNvSpPr txBox="1"/>
          <p:nvPr/>
        </p:nvSpPr>
        <p:spPr>
          <a:xfrm>
            <a:off x="406907" y="6174543"/>
            <a:ext cx="504288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The </a:t>
            </a:r>
            <a:r>
              <a:rPr lang="en-US" sz="3400" b="1" dirty="0">
                <a:latin typeface="Trebuchet MS" panose="020B0703020202090204" pitchFamily="34" charset="0"/>
              </a:rPr>
              <a:t>dorsomedial</a:t>
            </a:r>
            <a:r>
              <a:rPr lang="en-US" sz="3400" dirty="0">
                <a:latin typeface="Trebuchet MS" panose="020B0703020202090204" pitchFamily="34" charset="0"/>
              </a:rPr>
              <a:t> </a:t>
            </a:r>
            <a:r>
              <a:rPr lang="en-US" sz="3400" b="1" dirty="0">
                <a:latin typeface="Trebuchet MS" panose="020B0703020202090204" pitchFamily="34" charset="0"/>
              </a:rPr>
              <a:t>hypothalamus (DMH</a:t>
            </a:r>
            <a:r>
              <a:rPr lang="en-US" sz="3400" dirty="0">
                <a:latin typeface="Trebuchet MS" panose="020B0703020202090204" pitchFamily="34" charset="0"/>
              </a:rPr>
              <a:t>) </a:t>
            </a:r>
          </a:p>
          <a:p>
            <a:pPr algn="ctr"/>
            <a:r>
              <a:rPr lang="en-US" sz="3400" dirty="0">
                <a:latin typeface="Trebuchet MS" panose="020B0703020202090204" pitchFamily="34" charset="0"/>
              </a:rPr>
              <a:t>is</a:t>
            </a:r>
            <a:r>
              <a:rPr lang="en-US" sz="3400" b="1" dirty="0">
                <a:latin typeface="Trebuchet MS" panose="020B0703020202090204" pitchFamily="34" charset="0"/>
              </a:rPr>
              <a:t> </a:t>
            </a:r>
            <a:r>
              <a:rPr lang="en-US" sz="3400" dirty="0">
                <a:latin typeface="Trebuchet MS" panose="020B0703020202090204" pitchFamily="34" charset="0"/>
              </a:rPr>
              <a:t>a brain region </a:t>
            </a:r>
          </a:p>
          <a:p>
            <a:pPr algn="ctr"/>
            <a:r>
              <a:rPr lang="en-US" sz="3400" dirty="0">
                <a:latin typeface="Trebuchet MS" panose="020B0703020202090204" pitchFamily="34" charset="0"/>
              </a:rPr>
              <a:t>involved in appetite and body weight regulation</a:t>
            </a:r>
            <a:r>
              <a:rPr lang="en-US" sz="3400" baseline="30000" dirty="0">
                <a:latin typeface="Trebuchet MS" panose="020B0703020202090204" pitchFamily="34" charset="0"/>
              </a:rPr>
              <a:t>1</a:t>
            </a:r>
            <a:r>
              <a:rPr lang="en-US" sz="3400" dirty="0">
                <a:latin typeface="Trebuchet MS" panose="020B0703020202090204" pitchFamily="34" charset="0"/>
              </a:rPr>
              <a:t>, and the stress response</a:t>
            </a:r>
            <a:r>
              <a:rPr lang="en-US" sz="3400" baseline="30000" dirty="0">
                <a:latin typeface="Trebuchet MS" panose="020B0703020202090204" pitchFamily="34" charset="0"/>
              </a:rPr>
              <a:t>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073908-77A6-CB15-95D3-BF5B0B38D4CF}"/>
              </a:ext>
            </a:extLst>
          </p:cNvPr>
          <p:cNvSpPr txBox="1"/>
          <p:nvPr/>
        </p:nvSpPr>
        <p:spPr>
          <a:xfrm>
            <a:off x="10949099" y="5366388"/>
            <a:ext cx="1001758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Using glutamate and GABA, the DMH projects to the paraventricular nucleus</a:t>
            </a:r>
            <a:endParaRPr lang="en-US" sz="3400" baseline="30000" dirty="0">
              <a:latin typeface="Trebuchet MS" panose="020B070302020209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FE7226-D1F0-2ACA-66F6-5FA5A354BD9B}"/>
              </a:ext>
            </a:extLst>
          </p:cNvPr>
          <p:cNvSpPr txBox="1"/>
          <p:nvPr/>
        </p:nvSpPr>
        <p:spPr>
          <a:xfrm>
            <a:off x="12756904" y="8287376"/>
            <a:ext cx="640197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DMH neurons have receptors for </a:t>
            </a:r>
            <a:r>
              <a:rPr lang="en-US" sz="3400" b="1" dirty="0">
                <a:latin typeface="Trebuchet MS" panose="020B0703020202090204" pitchFamily="34" charset="0"/>
              </a:rPr>
              <a:t>stress hormones</a:t>
            </a:r>
            <a:r>
              <a:rPr lang="en-US" sz="3400" baseline="30000" dirty="0">
                <a:latin typeface="Trebuchet MS" panose="020B0703020202090204" pitchFamily="34" charset="0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560AF3-C718-C75C-54D6-0DBD2D722A5F}"/>
              </a:ext>
            </a:extLst>
          </p:cNvPr>
          <p:cNvSpPr txBox="1"/>
          <p:nvPr/>
        </p:nvSpPr>
        <p:spPr>
          <a:xfrm>
            <a:off x="23903092" y="8892602"/>
            <a:ext cx="1798829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latin typeface="Trebuchet MS" panose="020B0703020202090204" pitchFamily="34" charset="0"/>
              </a:rPr>
              <a:t>How </a:t>
            </a:r>
            <a:r>
              <a:rPr lang="en-US" sz="38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3800" dirty="0">
                <a:latin typeface="Trebuchet MS" panose="020B0703020202090204" pitchFamily="34" charset="0"/>
              </a:rPr>
              <a:t>in </a:t>
            </a:r>
            <a:r>
              <a:rPr lang="en-US" sz="3800" b="1" i="1" dirty="0">
                <a:latin typeface="Trebuchet MS" panose="020B0703020202090204" pitchFamily="34" charset="0"/>
              </a:rPr>
              <a:t>females</a:t>
            </a:r>
            <a:r>
              <a:rPr lang="en-US" sz="3800" dirty="0">
                <a:latin typeface="Trebuchet MS" panose="020B0703020202090204" pitchFamily="34" charset="0"/>
              </a:rPr>
              <a:t> affects</a:t>
            </a:r>
            <a:r>
              <a:rPr lang="en-US" sz="3800" b="1" dirty="0">
                <a:latin typeface="Trebuchet MS" panose="020B0703020202090204" pitchFamily="34" charset="0"/>
              </a:rPr>
              <a:t> glutamatergic DMH transmission </a:t>
            </a:r>
            <a:r>
              <a:rPr lang="en-US" sz="3800" dirty="0">
                <a:latin typeface="Trebuchet MS" panose="020B0703020202090204" pitchFamily="34" charset="0"/>
              </a:rPr>
              <a:t>to ultimately influence appetite is </a:t>
            </a:r>
            <a:r>
              <a:rPr lang="en-US" sz="3800" b="1" dirty="0">
                <a:latin typeface="Trebuchet MS" panose="020B0703020202090204" pitchFamily="34" charset="0"/>
              </a:rPr>
              <a:t>unknown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AB45FE9-DCD6-4623-EAA4-932C8A8EFC50}"/>
              </a:ext>
            </a:extLst>
          </p:cNvPr>
          <p:cNvSpPr txBox="1"/>
          <p:nvPr/>
        </p:nvSpPr>
        <p:spPr>
          <a:xfrm>
            <a:off x="24325494" y="5466138"/>
            <a:ext cx="1747657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latin typeface="Trebuchet MS" panose="020B0703020202090204" pitchFamily="34" charset="0"/>
              </a:rPr>
              <a:t>Stress response mechanisms have not adapted to our high stress society and landscape of high calorie, highly palatable foods</a:t>
            </a:r>
            <a:r>
              <a:rPr lang="en-US" sz="3800" baseline="30000" dirty="0">
                <a:latin typeface="Trebuchet MS" panose="020B0703020202090204" pitchFamily="34" charset="0"/>
              </a:rPr>
              <a:t>7</a:t>
            </a:r>
            <a:r>
              <a:rPr lang="en-US" sz="3800" dirty="0">
                <a:latin typeface="Trebuchet MS" panose="020B0703020202090204" pitchFamily="34" charset="0"/>
              </a:rPr>
              <a:t>. </a:t>
            </a:r>
            <a:r>
              <a:rPr lang="en-US" sz="3800" b="1" dirty="0">
                <a:latin typeface="Trebuchet MS" panose="020B0703020202090204" pitchFamily="34" charset="0"/>
              </a:rPr>
              <a:t>Women</a:t>
            </a:r>
            <a:r>
              <a:rPr lang="en-US" sz="3800" dirty="0">
                <a:latin typeface="Trebuchet MS" panose="020B0703020202090204" pitchFamily="34" charset="0"/>
              </a:rPr>
              <a:t> are particularly vulnerable to </a:t>
            </a:r>
            <a:r>
              <a:rPr lang="en-US" sz="3800" b="1" dirty="0">
                <a:latin typeface="Trebuchet MS" panose="020B0703020202090204" pitchFamily="34" charset="0"/>
              </a:rPr>
              <a:t>disordered eating </a:t>
            </a:r>
            <a:r>
              <a:rPr lang="en-US" sz="3800" dirty="0">
                <a:latin typeface="Trebuchet MS" panose="020B0703020202090204" pitchFamily="34" charset="0"/>
              </a:rPr>
              <a:t>behaviours when </a:t>
            </a:r>
            <a:r>
              <a:rPr lang="en-US" sz="3800" b="1" dirty="0">
                <a:latin typeface="Trebuchet MS" panose="020B0703020202090204" pitchFamily="34" charset="0"/>
              </a:rPr>
              <a:t>stressed</a:t>
            </a:r>
            <a:r>
              <a:rPr lang="en-US" sz="3800" baseline="30000" dirty="0">
                <a:latin typeface="Trebuchet MS" panose="020B0703020202090204" pitchFamily="34" charset="0"/>
              </a:rPr>
              <a:t>5</a:t>
            </a:r>
            <a:r>
              <a:rPr lang="en-US" sz="3800" dirty="0">
                <a:latin typeface="Trebuchet MS" panose="020B0703020202090204" pitchFamily="34" charset="0"/>
              </a:rPr>
              <a:t>, for which the neurophysiological basis is unclear. Yet, female research subjects remain underrepresented, which this research aims to address.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EA55181-8543-B9B7-F2EB-10A6DC9332B6}"/>
              </a:ext>
            </a:extLst>
          </p:cNvPr>
          <p:cNvSpPr txBox="1"/>
          <p:nvPr/>
        </p:nvSpPr>
        <p:spPr>
          <a:xfrm>
            <a:off x="11903499" y="6761836"/>
            <a:ext cx="78658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Trebuchet MS" panose="020B0703020202090204" pitchFamily="34" charset="0"/>
              </a:rPr>
              <a:t>where </a:t>
            </a:r>
            <a:r>
              <a:rPr lang="en-US" sz="3600" b="1" dirty="0">
                <a:latin typeface="Trebuchet MS" panose="020B0703020202090204" pitchFamily="34" charset="0"/>
              </a:rPr>
              <a:t>stress </a:t>
            </a:r>
          </a:p>
          <a:p>
            <a:pPr algn="ctr"/>
            <a:r>
              <a:rPr lang="en-US" sz="3400" b="1" dirty="0">
                <a:latin typeface="Trebuchet MS" panose="020B0703020202090204" pitchFamily="34" charset="0"/>
              </a:rPr>
              <a:t>hormones </a:t>
            </a:r>
            <a:r>
              <a:rPr lang="en-US" sz="3400" dirty="0">
                <a:latin typeface="Trebuchet MS" panose="020B0703020202090204" pitchFamily="34" charset="0"/>
              </a:rPr>
              <a:t>are produced</a:t>
            </a:r>
            <a:r>
              <a:rPr lang="en-US" sz="3400" baseline="30000" dirty="0">
                <a:latin typeface="Trebuchet MS" panose="020B0703020202090204" pitchFamily="34" charset="0"/>
              </a:rPr>
              <a:t>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232E87FA-3ECC-63F0-208D-3485F5804816}"/>
              </a:ext>
            </a:extLst>
          </p:cNvPr>
          <p:cNvSpPr txBox="1">
            <a:spLocks noChangeAspect="1"/>
          </p:cNvSpPr>
          <p:nvPr/>
        </p:nvSpPr>
        <p:spPr>
          <a:xfrm>
            <a:off x="14642106" y="26727434"/>
            <a:ext cx="2446573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Under </a:t>
            </a:r>
            <a:r>
              <a:rPr lang="en-US" sz="34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400" dirty="0">
                <a:latin typeface="Trebuchet MS" panose="020B0703020202090204" pitchFamily="34" charset="0"/>
              </a:rPr>
              <a:t>, the PPR </a:t>
            </a:r>
            <a:r>
              <a:rPr lang="en-US" sz="3400" b="1" dirty="0">
                <a:latin typeface="Trebuchet MS" panose="020B0703020202090204" pitchFamily="34" charset="0"/>
              </a:rPr>
              <a:t>increased</a:t>
            </a:r>
            <a:r>
              <a:rPr lang="en-US" sz="3400" dirty="0">
                <a:latin typeface="Trebuchet MS" panose="020B0703020202090204" pitchFamily="34" charset="0"/>
              </a:rPr>
              <a:t>, indicating a </a:t>
            </a:r>
            <a:r>
              <a:rPr lang="en-US" sz="3400" b="1" dirty="0">
                <a:latin typeface="Trebuchet MS" panose="020B0703020202090204" pitchFamily="34" charset="0"/>
              </a:rPr>
              <a:t>lower</a:t>
            </a:r>
            <a:r>
              <a:rPr lang="en-US" sz="3400" dirty="0">
                <a:latin typeface="Trebuchet MS" panose="020B0703020202090204" pitchFamily="34" charset="0"/>
              </a:rPr>
              <a:t> probability of glutamate release onto DMH neurons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EE9D208-EADA-CDED-270C-163F2F6F1663}"/>
              </a:ext>
            </a:extLst>
          </p:cNvPr>
          <p:cNvSpPr txBox="1"/>
          <p:nvPr/>
        </p:nvSpPr>
        <p:spPr>
          <a:xfrm>
            <a:off x="14563255" y="11948849"/>
            <a:ext cx="1759077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 </a:t>
            </a:r>
            <a:r>
              <a:rPr lang="en-US" sz="3400" dirty="0">
                <a:latin typeface="Trebuchet MS" panose="020B0703020202090204" pitchFamily="34" charset="0"/>
              </a:rPr>
              <a:t>in females triggered a </a:t>
            </a:r>
            <a:r>
              <a:rPr lang="en-US" sz="3400" b="1" dirty="0">
                <a:latin typeface="Trebuchet MS" panose="020B0703020202090204" pitchFamily="34" charset="0"/>
              </a:rPr>
              <a:t>long-lasting depression </a:t>
            </a:r>
            <a:r>
              <a:rPr lang="en-US" sz="3400" dirty="0">
                <a:latin typeface="Trebuchet MS" panose="020B0703020202090204" pitchFamily="34" charset="0"/>
              </a:rPr>
              <a:t>in</a:t>
            </a:r>
            <a:r>
              <a:rPr lang="en-US" sz="3400" b="1" i="1" dirty="0">
                <a:latin typeface="Trebuchet MS" panose="020B0703020202090204" pitchFamily="34" charset="0"/>
              </a:rPr>
              <a:t> </a:t>
            </a:r>
            <a:r>
              <a:rPr lang="en-US" sz="3400" dirty="0">
                <a:latin typeface="Trebuchet MS" panose="020B0703020202090204" pitchFamily="34" charset="0"/>
              </a:rPr>
              <a:t>glutamate transmission compared to naïve, but not in males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9903791-0685-81D3-B19D-523E2AF98F13}"/>
              </a:ext>
            </a:extLst>
          </p:cNvPr>
          <p:cNvSpPr txBox="1"/>
          <p:nvPr/>
        </p:nvSpPr>
        <p:spPr>
          <a:xfrm>
            <a:off x="15103544" y="19105138"/>
            <a:ext cx="276368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Is the decreased transmission during </a:t>
            </a:r>
            <a:r>
              <a:rPr lang="en-US" sz="34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400" dirty="0">
                <a:latin typeface="Trebuchet MS" panose="020B0703020202090204" pitchFamily="34" charset="0"/>
              </a:rPr>
              <a:t> in females due to a </a:t>
            </a:r>
            <a:r>
              <a:rPr lang="en-US" sz="3400" b="1" dirty="0">
                <a:latin typeface="Trebuchet MS" panose="020B0703020202090204" pitchFamily="34" charset="0"/>
              </a:rPr>
              <a:t>presynaptic</a:t>
            </a:r>
            <a:r>
              <a:rPr lang="en-US" sz="3400" dirty="0">
                <a:latin typeface="Trebuchet MS" panose="020B0703020202090204" pitchFamily="34" charset="0"/>
              </a:rPr>
              <a:t> change in glutamate release onto DMH neurons? 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849294A-2C40-F6D2-00EE-8D557EDD528E}"/>
              </a:ext>
            </a:extLst>
          </p:cNvPr>
          <p:cNvSpPr txBox="1"/>
          <p:nvPr/>
        </p:nvSpPr>
        <p:spPr>
          <a:xfrm>
            <a:off x="33811832" y="11027821"/>
            <a:ext cx="730908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What </a:t>
            </a:r>
            <a:r>
              <a:rPr lang="en-US" sz="3400" b="1" dirty="0">
                <a:latin typeface="Trebuchet MS" panose="020B0703020202090204" pitchFamily="34" charset="0"/>
              </a:rPr>
              <a:t>causes</a:t>
            </a:r>
            <a:r>
              <a:rPr lang="en-US" sz="3400" dirty="0">
                <a:latin typeface="Trebuchet MS" panose="020B0703020202090204" pitchFamily="34" charset="0"/>
              </a:rPr>
              <a:t> this decrease? </a:t>
            </a:r>
          </a:p>
        </p:txBody>
      </p:sp>
      <p:pic>
        <p:nvPicPr>
          <p:cNvPr id="131" name="Picture 130" descr="A black and white logo&#10;&#10;AI-generated content may be incorrect.">
            <a:extLst>
              <a:ext uri="{FF2B5EF4-FFF2-40B4-BE49-F238E27FC236}">
                <a16:creationId xmlns:a16="http://schemas.microsoft.com/office/drawing/2014/main" id="{B24B9955-C153-E9B4-052A-03BF623B770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37" r="48181"/>
          <a:stretch>
            <a:fillRect/>
          </a:stretch>
        </p:blipFill>
        <p:spPr>
          <a:xfrm rot="10133900">
            <a:off x="31307735" y="11363686"/>
            <a:ext cx="3732499" cy="1883539"/>
          </a:xfrm>
          <a:prstGeom prst="rect">
            <a:avLst/>
          </a:prstGeom>
        </p:spPr>
      </p:pic>
      <p:sp>
        <p:nvSpPr>
          <p:cNvPr id="132" name="TextBox 131">
            <a:extLst>
              <a:ext uri="{FF2B5EF4-FFF2-40B4-BE49-F238E27FC236}">
                <a16:creationId xmlns:a16="http://schemas.microsoft.com/office/drawing/2014/main" id="{12FE85CE-1AF3-2A93-E142-20CD484711CE}"/>
              </a:ext>
            </a:extLst>
          </p:cNvPr>
          <p:cNvSpPr txBox="1">
            <a:spLocks noChangeAspect="1"/>
          </p:cNvSpPr>
          <p:nvPr/>
        </p:nvSpPr>
        <p:spPr>
          <a:xfrm>
            <a:off x="32777039" y="11707226"/>
            <a:ext cx="942308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>
                <a:solidFill>
                  <a:srgbClr val="C11C84"/>
                </a:solidFill>
                <a:latin typeface="Trebuchet MS" panose="020B0703020202090204" pitchFamily="34" charset="0"/>
              </a:rPr>
              <a:t>Endocannabinoids</a:t>
            </a:r>
            <a:r>
              <a:rPr lang="en-US" sz="3400" dirty="0">
                <a:latin typeface="Trebuchet MS" panose="020B0703020202090204" pitchFamily="34" charset="0"/>
              </a:rPr>
              <a:t> can trigger </a:t>
            </a:r>
          </a:p>
          <a:p>
            <a:pPr algn="ctr"/>
            <a:r>
              <a:rPr lang="en-US" sz="3400" dirty="0">
                <a:latin typeface="Trebuchet MS" panose="020B0703020202090204" pitchFamily="34" charset="0"/>
              </a:rPr>
              <a:t>a long-lasting decrease in glutamate release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8F18EA7-BFF0-D725-FCDC-D118EF6B422E}"/>
              </a:ext>
            </a:extLst>
          </p:cNvPr>
          <p:cNvSpPr txBox="1"/>
          <p:nvPr/>
        </p:nvSpPr>
        <p:spPr>
          <a:xfrm>
            <a:off x="38102796" y="20620153"/>
            <a:ext cx="4237679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When </a:t>
            </a:r>
            <a:r>
              <a:rPr lang="en-US" sz="3400" b="1" dirty="0">
                <a:solidFill>
                  <a:srgbClr val="C11C84"/>
                </a:solidFill>
                <a:latin typeface="Trebuchet MS" panose="020B0703020202090204" pitchFamily="34" charset="0"/>
              </a:rPr>
              <a:t>CB1 receptors </a:t>
            </a:r>
            <a:r>
              <a:rPr lang="en-US" sz="3400" dirty="0">
                <a:latin typeface="Trebuchet MS" panose="020B0703020202090204" pitchFamily="34" charset="0"/>
              </a:rPr>
              <a:t>are </a:t>
            </a:r>
            <a:r>
              <a:rPr lang="en-US" sz="3400" b="1" dirty="0">
                <a:latin typeface="Trebuchet MS" panose="020B0703020202090204" pitchFamily="34" charset="0"/>
              </a:rPr>
              <a:t>blocked t</a:t>
            </a:r>
            <a:r>
              <a:rPr lang="en-US" sz="3400" dirty="0">
                <a:latin typeface="Trebuchet MS" panose="020B0703020202090204" pitchFamily="34" charset="0"/>
              </a:rPr>
              <a:t>here is no longer an </a:t>
            </a:r>
            <a:r>
              <a:rPr lang="en-US" sz="34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400" dirty="0">
                <a:latin typeface="Trebuchet MS" panose="020B0703020202090204" pitchFamily="34" charset="0"/>
              </a:rPr>
              <a:t> induced increase in PPR and decrease and glutamate release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892F7693-091C-714B-167D-69E196A38412}"/>
              </a:ext>
            </a:extLst>
          </p:cNvPr>
          <p:cNvGrpSpPr/>
          <p:nvPr/>
        </p:nvGrpSpPr>
        <p:grpSpPr>
          <a:xfrm>
            <a:off x="15270100" y="13185387"/>
            <a:ext cx="22665103" cy="5557914"/>
            <a:chOff x="10508882" y="1998409"/>
            <a:chExt cx="22665103" cy="5557914"/>
          </a:xfrm>
        </p:grpSpPr>
        <p:pic>
          <p:nvPicPr>
            <p:cNvPr id="135" name="Picture 134" descr="A graph of a graph showing the number of points&#10;&#10;AI-generated content may be incorrect.">
              <a:extLst>
                <a:ext uri="{FF2B5EF4-FFF2-40B4-BE49-F238E27FC236}">
                  <a16:creationId xmlns:a16="http://schemas.microsoft.com/office/drawing/2014/main" id="{94F35D6C-8258-2640-DFF8-FB3B1B8BF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98738" y="2004609"/>
              <a:ext cx="7772400" cy="5551714"/>
            </a:xfrm>
            <a:prstGeom prst="rect">
              <a:avLst/>
            </a:prstGeom>
          </p:spPr>
        </p:pic>
        <p:pic>
          <p:nvPicPr>
            <p:cNvPr id="136" name="Picture 135" descr="A graph of a graph showing the time&#10;&#10;AI-generated content may be incorrect.">
              <a:extLst>
                <a:ext uri="{FF2B5EF4-FFF2-40B4-BE49-F238E27FC236}">
                  <a16:creationId xmlns:a16="http://schemas.microsoft.com/office/drawing/2014/main" id="{8F932338-AE41-6F67-1892-141546CB2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08882" y="2004609"/>
              <a:ext cx="7772400" cy="5551714"/>
            </a:xfrm>
            <a:prstGeom prst="rect">
              <a:avLst/>
            </a:prstGeom>
          </p:spPr>
        </p:pic>
        <p:pic>
          <p:nvPicPr>
            <p:cNvPr id="137" name="Picture 136" descr="A graph with dots and lines&#10;&#10;AI-generated content may be incorrect.">
              <a:extLst>
                <a:ext uri="{FF2B5EF4-FFF2-40B4-BE49-F238E27FC236}">
                  <a16:creationId xmlns:a16="http://schemas.microsoft.com/office/drawing/2014/main" id="{03ED9447-AE40-D6A2-051B-90FD0A1CC5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01585" y="1998409"/>
              <a:ext cx="7772400" cy="5551714"/>
            </a:xfrm>
            <a:prstGeom prst="rect">
              <a:avLst/>
            </a:prstGeom>
          </p:spPr>
        </p:pic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C77B588A-150D-E01F-2C61-084CF03D2551}"/>
                </a:ext>
              </a:extLst>
            </p:cNvPr>
            <p:cNvSpPr txBox="1"/>
            <p:nvPr/>
          </p:nvSpPr>
          <p:spPr>
            <a:xfrm>
              <a:off x="12135487" y="2230874"/>
              <a:ext cx="6101550" cy="4370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Male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16BA7F67-CFFE-CD03-061E-ADDAF559BE5D}"/>
                </a:ext>
              </a:extLst>
            </p:cNvPr>
            <p:cNvSpPr txBox="1"/>
            <p:nvPr/>
          </p:nvSpPr>
          <p:spPr>
            <a:xfrm>
              <a:off x="19596438" y="2206274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Female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63748FED-95ED-1B06-59A6-07A98F6449B6}"/>
                </a:ext>
              </a:extLst>
            </p:cNvPr>
            <p:cNvSpPr txBox="1"/>
            <p:nvPr/>
          </p:nvSpPr>
          <p:spPr>
            <a:xfrm>
              <a:off x="26999285" y="2218573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Acute Female with 5</a:t>
              </a:r>
              <a:r>
                <a:rPr lang="en-US" sz="2400" dirty="0">
                  <a:latin typeface="Trebuchet MS" panose="020B0703020202090204" pitchFamily="34" charset="0"/>
                </a:rPr>
                <a:t> µM AM251</a:t>
              </a:r>
              <a:endPara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endParaRP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FA65BE76-1C08-5680-4EE6-C9139ED0E2D2}"/>
              </a:ext>
            </a:extLst>
          </p:cNvPr>
          <p:cNvSpPr txBox="1"/>
          <p:nvPr/>
        </p:nvSpPr>
        <p:spPr>
          <a:xfrm>
            <a:off x="38250145" y="13275592"/>
            <a:ext cx="394997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>
                <a:latin typeface="Trebuchet MS" panose="020B0703020202090204" pitchFamily="34" charset="0"/>
              </a:rPr>
              <a:t>There is no longer a long-lasting decrease in glutamate under </a:t>
            </a:r>
            <a:r>
              <a:rPr lang="en-US" sz="3400" b="1" dirty="0">
                <a:solidFill>
                  <a:srgbClr val="EB647E"/>
                </a:solidFill>
                <a:latin typeface="Trebuchet MS" panose="020B0703020202090204" pitchFamily="34" charset="0"/>
              </a:rPr>
              <a:t>acute stress</a:t>
            </a:r>
            <a:r>
              <a:rPr lang="en-US" sz="3400" dirty="0">
                <a:latin typeface="Trebuchet MS" panose="020B0703020202090204" pitchFamily="34" charset="0"/>
              </a:rPr>
              <a:t> when</a:t>
            </a:r>
            <a:r>
              <a:rPr lang="en-US" sz="3400" b="1" dirty="0">
                <a:solidFill>
                  <a:srgbClr val="C11C84"/>
                </a:solidFill>
                <a:latin typeface="Trebuchet MS" panose="020B0703020202090204" pitchFamily="34" charset="0"/>
              </a:rPr>
              <a:t> CB1 receptors</a:t>
            </a:r>
            <a:r>
              <a:rPr lang="en-US" sz="3400" dirty="0">
                <a:latin typeface="Trebuchet MS" panose="020B0703020202090204" pitchFamily="34" charset="0"/>
              </a:rPr>
              <a:t> are blocked</a:t>
            </a:r>
            <a:endParaRPr lang="en-US" sz="3400" b="1" baseline="30000" dirty="0">
              <a:latin typeface="Trebuchet MS" panose="020B0703020202090204" pitchFamily="34" charset="0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65C8F62F-C20C-B464-9887-7A66334E5C50}"/>
              </a:ext>
            </a:extLst>
          </p:cNvPr>
          <p:cNvSpPr txBox="1"/>
          <p:nvPr/>
        </p:nvSpPr>
        <p:spPr>
          <a:xfrm>
            <a:off x="15728445" y="18177508"/>
            <a:ext cx="18878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 paired t-test was used to compare each 5-minute interval to the 5-minute baseline period. * = p-value &lt; 0.05, ** = p-value &lt; 0.01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65E81B8A-00DA-29E2-33FF-B95406AF3117}"/>
              </a:ext>
            </a:extLst>
          </p:cNvPr>
          <p:cNvGrpSpPr/>
          <p:nvPr/>
        </p:nvGrpSpPr>
        <p:grpSpPr>
          <a:xfrm>
            <a:off x="15453515" y="20158925"/>
            <a:ext cx="22598906" cy="5557914"/>
            <a:chOff x="13996779" y="2462933"/>
            <a:chExt cx="22598906" cy="5557914"/>
          </a:xfrm>
        </p:grpSpPr>
        <p:pic>
          <p:nvPicPr>
            <p:cNvPr id="144" name="Picture 143">
              <a:extLst>
                <a:ext uri="{FF2B5EF4-FFF2-40B4-BE49-F238E27FC236}">
                  <a16:creationId xmlns:a16="http://schemas.microsoft.com/office/drawing/2014/main" id="{B620882E-11D4-E5F2-B412-6EF8EF1814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3996779" y="2476996"/>
              <a:ext cx="7772400" cy="5540846"/>
            </a:xfrm>
            <a:prstGeom prst="rect">
              <a:avLst/>
            </a:prstGeom>
          </p:spPr>
        </p:pic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730FA9F1-3D95-7AAA-3170-F123807A4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1360331" y="2469133"/>
              <a:ext cx="7769864" cy="5551714"/>
            </a:xfrm>
            <a:prstGeom prst="rect">
              <a:avLst/>
            </a:prstGeom>
          </p:spPr>
        </p:pic>
        <p:pic>
          <p:nvPicPr>
            <p:cNvPr id="146" name="Picture 145" descr="A graph with lines and dots&#10;&#10;AI-generated content may be incorrect.">
              <a:extLst>
                <a:ext uri="{FF2B5EF4-FFF2-40B4-BE49-F238E27FC236}">
                  <a16:creationId xmlns:a16="http://schemas.microsoft.com/office/drawing/2014/main" id="{7F180865-478D-AB8A-741F-1CFEF2FD46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23285" y="2462933"/>
              <a:ext cx="7772400" cy="5551714"/>
            </a:xfrm>
            <a:prstGeom prst="rect">
              <a:avLst/>
            </a:prstGeom>
          </p:spPr>
        </p:pic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FB544CC8-BF1C-2CF9-6F0C-88D59CB207B5}"/>
                </a:ext>
              </a:extLst>
            </p:cNvPr>
            <p:cNvSpPr txBox="1"/>
            <p:nvPr/>
          </p:nvSpPr>
          <p:spPr>
            <a:xfrm>
              <a:off x="22524011" y="2693329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Acute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A14394F-B238-78ED-CB2A-5C260CBF1BED}"/>
                </a:ext>
              </a:extLst>
            </p:cNvPr>
            <p:cNvSpPr txBox="1"/>
            <p:nvPr/>
          </p:nvSpPr>
          <p:spPr>
            <a:xfrm>
              <a:off x="15306663" y="2693329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Naïve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754B11C7-6738-E365-1BDB-C14F003C1C1F}"/>
                </a:ext>
              </a:extLst>
            </p:cNvPr>
            <p:cNvSpPr txBox="1"/>
            <p:nvPr/>
          </p:nvSpPr>
          <p:spPr>
            <a:xfrm>
              <a:off x="29772979" y="2693329"/>
              <a:ext cx="61015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Acute with 5</a:t>
              </a:r>
              <a:r>
                <a:rPr lang="en-US" sz="2400" dirty="0">
                  <a:latin typeface="Trebuchet MS" panose="020B0703020202090204" pitchFamily="34" charset="0"/>
                </a:rPr>
                <a:t> µM AM251</a:t>
              </a:r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rebuchet MS" panose="020B0703020202090204" pitchFamily="34" charset="0"/>
                </a:rPr>
                <a:t> </a:t>
              </a:r>
            </a:p>
          </p:txBody>
        </p:sp>
      </p:grpSp>
      <p:sp>
        <p:nvSpPr>
          <p:cNvPr id="150" name="TextBox 149">
            <a:extLst>
              <a:ext uri="{FF2B5EF4-FFF2-40B4-BE49-F238E27FC236}">
                <a16:creationId xmlns:a16="http://schemas.microsoft.com/office/drawing/2014/main" id="{1AC4AC56-34F6-BA18-F503-959303875B6C}"/>
              </a:ext>
            </a:extLst>
          </p:cNvPr>
          <p:cNvSpPr txBox="1">
            <a:spLocks noChangeAspect="1"/>
          </p:cNvSpPr>
          <p:nvPr/>
        </p:nvSpPr>
        <p:spPr>
          <a:xfrm>
            <a:off x="15728445" y="25617955"/>
            <a:ext cx="22039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The PPR (calculated as P2/P1) compares the amplitude of two evoked currents and is inversely proportional to the probability of neurotransmitter release. </a:t>
            </a:r>
          </a:p>
          <a:p>
            <a:pPr algn="ct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Trebuchet MS" panose="020B0703020202090204" pitchFamily="34" charset="0"/>
              </a:rPr>
              <a:t>A paired t-test was used to compare between baseline and HFS. * = p-value &lt; 0.05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2632F443-99BA-7368-5ACC-FD9AD60C2992}"/>
              </a:ext>
            </a:extLst>
          </p:cNvPr>
          <p:cNvSpPr txBox="1"/>
          <p:nvPr/>
        </p:nvSpPr>
        <p:spPr>
          <a:xfrm>
            <a:off x="17272783" y="29535469"/>
            <a:ext cx="12770471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400" dirty="0">
                <a:latin typeface="Trebuchet MS" panose="020B0703020202090204" pitchFamily="34" charset="0"/>
              </a:rPr>
              <a:t>There are </a:t>
            </a:r>
            <a:r>
              <a:rPr lang="en-US" sz="3400" b="1" dirty="0">
                <a:latin typeface="Trebuchet MS" panose="020B0703020202090204" pitchFamily="34" charset="0"/>
              </a:rPr>
              <a:t>sex differences </a:t>
            </a:r>
            <a:r>
              <a:rPr lang="en-US" sz="3400" dirty="0">
                <a:latin typeface="Trebuchet MS" panose="020B0703020202090204" pitchFamily="34" charset="0"/>
              </a:rPr>
              <a:t>in glutamate transmission during acute stress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400" dirty="0">
                <a:latin typeface="Trebuchet MS" panose="020B0703020202090204" pitchFamily="34" charset="0"/>
              </a:rPr>
              <a:t>The endocannabinoid receptor CB1 …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400" dirty="0">
                <a:highlight>
                  <a:srgbClr val="FFFF00"/>
                </a:highlight>
                <a:latin typeface="Trebuchet MS" panose="020B0703020202090204" pitchFamily="34" charset="0"/>
              </a:rPr>
              <a:t>Never know what to do because I said that stuff up in the results…</a:t>
            </a:r>
          </a:p>
        </p:txBody>
      </p:sp>
    </p:spTree>
    <p:extLst>
      <p:ext uri="{BB962C8B-B14F-4D97-AF65-F5344CB8AC3E}">
        <p14:creationId xmlns:p14="http://schemas.microsoft.com/office/powerpoint/2010/main" val="2957713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26985</TotalTime>
  <Words>2036</Words>
  <Application>Microsoft Macintosh PowerPoint</Application>
  <PresentationFormat>Custom</PresentationFormat>
  <Paragraphs>156</Paragraphs>
  <Slides>2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Trebuchet MS</vt:lpstr>
      <vt:lpstr>Office Theme</vt:lpstr>
      <vt:lpstr>CorelDRAW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Should I stay or should I go? Influence of Environmental Factors on Hatchling Painted Turtle Overwintering Strategy</dc:title>
  <dc:creator>Julia</dc:creator>
  <cp:lastModifiedBy>Ruby Muzzatti</cp:lastModifiedBy>
  <cp:revision>956</cp:revision>
  <dcterms:created xsi:type="dcterms:W3CDTF">2011-03-31T17:40:42Z</dcterms:created>
  <dcterms:modified xsi:type="dcterms:W3CDTF">2025-11-07T21:40:50Z</dcterms:modified>
</cp:coreProperties>
</file>

<file path=docProps/thumbnail.jpeg>
</file>